
<file path=[Content_Types].xml><?xml version="1.0" encoding="utf-8"?>
<Types xmlns="http://schemas.openxmlformats.org/package/2006/content-types">
  <Default Extension="bin"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8"/>
  </p:sldMasterIdLst>
  <p:notesMasterIdLst>
    <p:notesMasterId r:id="rId42"/>
  </p:notesMasterIdLst>
  <p:sldIdLst>
    <p:sldId id="257" r:id="rId9"/>
    <p:sldId id="258" r:id="rId10"/>
    <p:sldId id="259" r:id="rId11"/>
    <p:sldId id="260" r:id="rId12"/>
    <p:sldId id="261" r:id="rId13"/>
    <p:sldId id="262" r:id="rId14"/>
    <p:sldId id="264" r:id="rId15"/>
    <p:sldId id="265" r:id="rId16"/>
    <p:sldId id="266" r:id="rId17"/>
    <p:sldId id="267" r:id="rId18"/>
    <p:sldId id="269" r:id="rId19"/>
    <p:sldId id="268" r:id="rId20"/>
    <p:sldId id="270" r:id="rId21"/>
    <p:sldId id="271" r:id="rId22"/>
    <p:sldId id="272" r:id="rId23"/>
    <p:sldId id="273" r:id="rId24"/>
    <p:sldId id="274" r:id="rId25"/>
    <p:sldId id="296" r:id="rId26"/>
    <p:sldId id="275" r:id="rId27"/>
    <p:sldId id="276" r:id="rId28"/>
    <p:sldId id="278" r:id="rId29"/>
    <p:sldId id="279" r:id="rId30"/>
    <p:sldId id="281" r:id="rId31"/>
    <p:sldId id="277" r:id="rId32"/>
    <p:sldId id="282" r:id="rId33"/>
    <p:sldId id="285" r:id="rId34"/>
    <p:sldId id="283" r:id="rId35"/>
    <p:sldId id="280" r:id="rId36"/>
    <p:sldId id="284" r:id="rId37"/>
    <p:sldId id="295" r:id="rId38"/>
    <p:sldId id="292" r:id="rId39"/>
    <p:sldId id="293" r:id="rId40"/>
    <p:sldId id="29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C39B8-8858-4216-9586-E17CCA0D3B34}" v="212" dt="2021-05-21T10:06:18.93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2" autoAdjust="0"/>
  </p:normalViewPr>
  <p:slideViewPr>
    <p:cSldViewPr snapToGrid="0" showGuides="1">
      <p:cViewPr varScale="1">
        <p:scale>
          <a:sx n="86" d="100"/>
          <a:sy n="86" d="100"/>
        </p:scale>
        <p:origin x="562"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F242B-D865-4D21-A4A6-316250465E9E}"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da-DK"/>
        </a:p>
      </dgm:t>
    </dgm:pt>
    <dgm:pt modelId="{8DE4EAB0-4805-4042-8D10-A397E2381F82}">
      <dgm:prSet phldrT="[Tekst]"/>
      <dgm:spPr/>
      <dgm:t>
        <a:bodyPr/>
        <a:lstStyle/>
        <a:p>
          <a:r>
            <a:rPr lang="da-DK" dirty="0" err="1"/>
            <a:t>Initiated</a:t>
          </a:r>
          <a:r>
            <a:rPr lang="da-DK" dirty="0"/>
            <a:t> by research </a:t>
          </a:r>
          <a:r>
            <a:rPr lang="da-DK" dirty="0" err="1"/>
            <a:t>question</a:t>
          </a:r>
          <a:endParaRPr lang="da-DK" dirty="0"/>
        </a:p>
      </dgm:t>
    </dgm:pt>
    <dgm:pt modelId="{CB016A9D-8310-4BC0-B5FE-FABA2E8635AA}" type="parTrans" cxnId="{9B10DF22-300F-470B-8FB7-71FF25B0CC87}">
      <dgm:prSet/>
      <dgm:spPr/>
      <dgm:t>
        <a:bodyPr/>
        <a:lstStyle/>
        <a:p>
          <a:endParaRPr lang="da-DK"/>
        </a:p>
      </dgm:t>
    </dgm:pt>
    <dgm:pt modelId="{2B65ED43-17F4-4658-912F-902B6E7D2215}" type="sibTrans" cxnId="{9B10DF22-300F-470B-8FB7-71FF25B0CC87}">
      <dgm:prSet/>
      <dgm:spPr/>
      <dgm:t>
        <a:bodyPr/>
        <a:lstStyle/>
        <a:p>
          <a:endParaRPr lang="da-DK"/>
        </a:p>
      </dgm:t>
    </dgm:pt>
    <dgm:pt modelId="{C38F2EDD-9A74-4A8A-9E77-E9DB05AC2859}">
      <dgm:prSet phldrT="[Tekst]"/>
      <dgm:spPr/>
      <dgm:t>
        <a:bodyPr/>
        <a:lstStyle/>
        <a:p>
          <a:r>
            <a:rPr lang="da-DK" dirty="0" err="1"/>
            <a:t>Initiated</a:t>
          </a:r>
          <a:r>
            <a:rPr lang="da-DK" dirty="0"/>
            <a:t> by practice problem</a:t>
          </a:r>
        </a:p>
      </dgm:t>
    </dgm:pt>
    <dgm:pt modelId="{26F3AD86-D370-443F-B27D-A97B4670D960}" type="parTrans" cxnId="{9B8542A0-F509-407E-98AB-660A53D9CE40}">
      <dgm:prSet/>
      <dgm:spPr/>
      <dgm:t>
        <a:bodyPr/>
        <a:lstStyle/>
        <a:p>
          <a:endParaRPr lang="da-DK"/>
        </a:p>
      </dgm:t>
    </dgm:pt>
    <dgm:pt modelId="{1BEB0EF2-A47D-44FC-981F-0341E8D0F65A}" type="sibTrans" cxnId="{9B8542A0-F509-407E-98AB-660A53D9CE40}">
      <dgm:prSet/>
      <dgm:spPr/>
      <dgm:t>
        <a:bodyPr/>
        <a:lstStyle/>
        <a:p>
          <a:endParaRPr lang="da-DK"/>
        </a:p>
      </dgm:t>
    </dgm:pt>
    <dgm:pt modelId="{1F7EF717-A3D9-4A43-B7AF-B4A3E4770072}" type="pres">
      <dgm:prSet presAssocID="{9B7F242B-D865-4D21-A4A6-316250465E9E}" presName="compositeShape" presStyleCnt="0">
        <dgm:presLayoutVars>
          <dgm:chMax val="2"/>
          <dgm:dir/>
          <dgm:resizeHandles val="exact"/>
        </dgm:presLayoutVars>
      </dgm:prSet>
      <dgm:spPr/>
    </dgm:pt>
    <dgm:pt modelId="{5A77642F-18C9-4417-8A01-F97156A130F0}" type="pres">
      <dgm:prSet presAssocID="{9B7F242B-D865-4D21-A4A6-316250465E9E}" presName="ribbon" presStyleLbl="node1" presStyleIdx="0" presStyleCnt="1" custScaleX="232497" custScaleY="100000" custLinFactNeighborX="-16531" custLinFactNeighborY="58201"/>
      <dgm:spPr/>
    </dgm:pt>
    <dgm:pt modelId="{94675AE8-1EDF-42BF-A4EC-11695F01B6D4}" type="pres">
      <dgm:prSet presAssocID="{9B7F242B-D865-4D21-A4A6-316250465E9E}" presName="leftArrowText" presStyleLbl="node1" presStyleIdx="0" presStyleCnt="1" custLinFactX="-100000" custLinFactNeighborX="-114470" custLinFactNeighborY="-469">
        <dgm:presLayoutVars>
          <dgm:chMax val="0"/>
          <dgm:bulletEnabled val="1"/>
        </dgm:presLayoutVars>
      </dgm:prSet>
      <dgm:spPr/>
    </dgm:pt>
    <dgm:pt modelId="{539C805A-0DA6-4DEE-A852-6508682A1DDF}" type="pres">
      <dgm:prSet presAssocID="{9B7F242B-D865-4D21-A4A6-316250465E9E}" presName="rightArrowText" presStyleLbl="node1" presStyleIdx="0" presStyleCnt="1" custLinFactX="66982" custLinFactNeighborX="100000">
        <dgm:presLayoutVars>
          <dgm:chMax val="0"/>
          <dgm:bulletEnabled val="1"/>
        </dgm:presLayoutVars>
      </dgm:prSet>
      <dgm:spPr/>
    </dgm:pt>
  </dgm:ptLst>
  <dgm:cxnLst>
    <dgm:cxn modelId="{D970E709-1055-4119-83C3-FDD91365911F}" type="presOf" srcId="{9B7F242B-D865-4D21-A4A6-316250465E9E}" destId="{1F7EF717-A3D9-4A43-B7AF-B4A3E4770072}" srcOrd="0" destOrd="0" presId="urn:microsoft.com/office/officeart/2005/8/layout/arrow6"/>
    <dgm:cxn modelId="{9721A214-F80C-4692-8425-7906BA1C998F}" type="presOf" srcId="{C38F2EDD-9A74-4A8A-9E77-E9DB05AC2859}" destId="{539C805A-0DA6-4DEE-A852-6508682A1DDF}" srcOrd="0" destOrd="0" presId="urn:microsoft.com/office/officeart/2005/8/layout/arrow6"/>
    <dgm:cxn modelId="{9B10DF22-300F-470B-8FB7-71FF25B0CC87}" srcId="{9B7F242B-D865-4D21-A4A6-316250465E9E}" destId="{8DE4EAB0-4805-4042-8D10-A397E2381F82}" srcOrd="0" destOrd="0" parTransId="{CB016A9D-8310-4BC0-B5FE-FABA2E8635AA}" sibTransId="{2B65ED43-17F4-4658-912F-902B6E7D2215}"/>
    <dgm:cxn modelId="{F121FB3D-8B4C-4639-8536-275E69BF05DD}" type="presOf" srcId="{8DE4EAB0-4805-4042-8D10-A397E2381F82}" destId="{94675AE8-1EDF-42BF-A4EC-11695F01B6D4}" srcOrd="0" destOrd="0" presId="urn:microsoft.com/office/officeart/2005/8/layout/arrow6"/>
    <dgm:cxn modelId="{9B8542A0-F509-407E-98AB-660A53D9CE40}" srcId="{9B7F242B-D865-4D21-A4A6-316250465E9E}" destId="{C38F2EDD-9A74-4A8A-9E77-E9DB05AC2859}" srcOrd="1" destOrd="0" parTransId="{26F3AD86-D370-443F-B27D-A97B4670D960}" sibTransId="{1BEB0EF2-A47D-44FC-981F-0341E8D0F65A}"/>
    <dgm:cxn modelId="{23F948AC-B6E7-485A-BCCE-F6C2009DE79C}" type="presParOf" srcId="{1F7EF717-A3D9-4A43-B7AF-B4A3E4770072}" destId="{5A77642F-18C9-4417-8A01-F97156A130F0}" srcOrd="0" destOrd="0" presId="urn:microsoft.com/office/officeart/2005/8/layout/arrow6"/>
    <dgm:cxn modelId="{BBB9ABE2-00B9-4545-9D6F-D508AEA61735}" type="presParOf" srcId="{1F7EF717-A3D9-4A43-B7AF-B4A3E4770072}" destId="{94675AE8-1EDF-42BF-A4EC-11695F01B6D4}" srcOrd="1" destOrd="0" presId="urn:microsoft.com/office/officeart/2005/8/layout/arrow6"/>
    <dgm:cxn modelId="{C8C02204-14E1-4061-A828-B90B3F40241A}" type="presParOf" srcId="{1F7EF717-A3D9-4A43-B7AF-B4A3E4770072}" destId="{539C805A-0DA6-4DEE-A852-6508682A1DDF}"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7642F-18C9-4417-8A01-F97156A130F0}">
      <dsp:nvSpPr>
        <dsp:cNvPr id="0" name=""/>
        <dsp:cNvSpPr/>
      </dsp:nvSpPr>
      <dsp:spPr>
        <a:xfrm>
          <a:off x="0" y="0"/>
          <a:ext cx="8127990" cy="1398382"/>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75AE8-1EDF-42BF-A4EC-11695F01B6D4}">
      <dsp:nvSpPr>
        <dsp:cNvPr id="0" name=""/>
        <dsp:cNvSpPr/>
      </dsp:nvSpPr>
      <dsp:spPr>
        <a:xfrm>
          <a:off x="261271" y="241503"/>
          <a:ext cx="1153665" cy="6852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da-DK" sz="1400" kern="1200" dirty="0" err="1"/>
            <a:t>Initiated</a:t>
          </a:r>
          <a:r>
            <a:rPr lang="da-DK" sz="1400" kern="1200" dirty="0"/>
            <a:t> by research </a:t>
          </a:r>
          <a:r>
            <a:rPr lang="da-DK" sz="1400" kern="1200" dirty="0" err="1"/>
            <a:t>question</a:t>
          </a:r>
          <a:endParaRPr lang="da-DK" sz="1400" kern="1200" dirty="0"/>
        </a:p>
      </dsp:txBody>
      <dsp:txXfrm>
        <a:off x="261271" y="241503"/>
        <a:ext cx="1153665" cy="685207"/>
      </dsp:txXfrm>
    </dsp:sp>
    <dsp:sp modelId="{539C805A-0DA6-4DEE-A852-6508682A1DDF}">
      <dsp:nvSpPr>
        <dsp:cNvPr id="0" name=""/>
        <dsp:cNvSpPr/>
      </dsp:nvSpPr>
      <dsp:spPr>
        <a:xfrm>
          <a:off x="6340670" y="468457"/>
          <a:ext cx="1363422" cy="6852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da-DK" sz="1400" kern="1200" dirty="0" err="1"/>
            <a:t>Initiated</a:t>
          </a:r>
          <a:r>
            <a:rPr lang="da-DK" sz="1400" kern="1200" dirty="0"/>
            <a:t> by practice problem</a:t>
          </a:r>
        </a:p>
      </dsp:txBody>
      <dsp:txXfrm>
        <a:off x="6340670" y="468457"/>
        <a:ext cx="1363422" cy="685207"/>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21/05/2021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en-GB" dirty="0"/>
              <a:t>Klik for at tilføje overskrift</a:t>
            </a:r>
            <a:endParaRPr lang="en-GB"/>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21/05/2021</a:t>
            </a:fld>
            <a:endParaRPr lang="en-GB"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Tree>
    <p:extLst>
      <p:ext uri="{BB962C8B-B14F-4D97-AF65-F5344CB8AC3E}">
        <p14:creationId xmlns:p14="http://schemas.microsoft.com/office/powerpoint/2010/main" val="40675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en-GB" dirty="0"/>
              <a:t>Vælg pladsholderen og indsæt billede via Templafy/Skyfish eller ikon eller logo via Templafy/Billeder</a:t>
            </a:r>
            <a:endParaRPr lang="en-GB"/>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en-GB" dirty="0"/>
              <a:t>Klik for at tilføje overskrift, maksimalt 3 linjer</a:t>
            </a:r>
            <a:endParaRPr lang="en-GB"/>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en-GB" dirty="0"/>
              <a:t>Klik for at tilføje tekst</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2307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en-GB" dirty="0"/>
              <a:t>Overskrift i </a:t>
            </a:r>
            <a:r>
              <a:rPr lang="en-GB" dirty="0" err="1"/>
              <a:t>maks</a:t>
            </a:r>
            <a:r>
              <a:rPr lang="en-GB" dirty="0"/>
              <a:t> 2 linjer</a:t>
            </a:r>
            <a:endParaRPr lang="en-GB"/>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en-GB" dirty="0"/>
              <a:t>Klik for at tilføje tekst</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en-GB" dirty="0"/>
              <a:t>Klik for at indsætte tekst (f.eks. job titel)</a:t>
            </a:r>
            <a:endParaRPr lang="en-GB"/>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en-GB" dirty="0"/>
              <a:t>Vælg pladsholderen og indsæt billede via Templafy/Skyfish eller ikon eller logo via Templafy/Billeder</a:t>
            </a:r>
            <a:endParaRPr lang="en-GB"/>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en-GB" smtClean="0"/>
              <a:pPr/>
              <a:t>21/05/2021</a:t>
            </a:fld>
            <a:endParaRPr lang="en-GB"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en-GB" smtClean="0"/>
              <a:pPr/>
              <a:t>‹nr.›</a:t>
            </a:fld>
            <a:endParaRPr lang="en-GB" dirty="0"/>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Tree>
    <p:extLst>
      <p:ext uri="{BB962C8B-B14F-4D97-AF65-F5344CB8AC3E}">
        <p14:creationId xmlns:p14="http://schemas.microsoft.com/office/powerpoint/2010/main" val="21722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en-GB" dirty="0"/>
              <a:t>Vælg pladsholderen og indsæt billede via Templafy/Skyfish eller ikon eller logo via Templafy/Billeder</a:t>
            </a:r>
            <a:endParaRPr lang="en-GB"/>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21/05/2021</a:t>
            </a:fld>
            <a:endParaRPr lang="en-GB"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91830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en-GB" dirty="0"/>
              <a:t>Indsæt logo: Vælg pladsholderen, indsæt logo via Templafy/Billeder</a:t>
            </a:r>
            <a:endParaRPr lang="en-GB"/>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en-GB"/>
              <a:t>Klik for at tilføje overskrift</a:t>
            </a:r>
          </a:p>
          <a:p>
            <a:pPr lvl="1"/>
            <a:r>
              <a:rPr lang="en-GB"/>
              <a:t>Second level</a:t>
            </a:r>
          </a:p>
          <a:p>
            <a:pPr lvl="2"/>
            <a:endParaRPr lang="en-GB"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en-GB" dirty="0"/>
              <a:t>Indsæt logo: Vælg pladsholderen, indsæt logo via Templafy/Billeder</a:t>
            </a:r>
            <a:endParaRPr lang="en-GB"/>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en-GB" dirty="0"/>
              <a:t>Klik for at </a:t>
            </a:r>
            <a:r>
              <a:rPr lang="en-GB"/>
              <a:t>tilføje overskrift</a:t>
            </a:r>
          </a:p>
          <a:p>
            <a:pPr lvl="1"/>
            <a:r>
              <a:rPr lang="en-GB"/>
              <a:t>Second level</a:t>
            </a:r>
            <a:endParaRPr lang="en-GB"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en-GB" dirty="0"/>
              <a:t>Indsæt logo: Vælg pladsholderen, indsæt logo via Templafy/Billeder</a:t>
            </a:r>
            <a:endParaRPr lang="en-GB"/>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en-GB" dirty="0"/>
              <a:t>Klik for at </a:t>
            </a:r>
            <a:r>
              <a:rPr lang="en-GB"/>
              <a:t>tilføje overskrift</a:t>
            </a:r>
          </a:p>
          <a:p>
            <a:pPr lvl="1"/>
            <a:r>
              <a:rPr lang="en-GB"/>
              <a:t>Second level</a:t>
            </a:r>
          </a:p>
          <a:p>
            <a:pPr lvl="2"/>
            <a:endParaRPr lang="en-GB"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en-GB" dirty="0"/>
              <a:t>Indsæt logo: Vælg pladsholderen, indsæt logo via Templafy/Billeder</a:t>
            </a:r>
            <a:endParaRPr lang="en-GB"/>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en-GB" dirty="0"/>
              <a:t>Klik for at </a:t>
            </a:r>
            <a:r>
              <a:rPr lang="en-GB"/>
              <a:t>tilføje overskrift</a:t>
            </a:r>
          </a:p>
          <a:p>
            <a:pPr lvl="1"/>
            <a:r>
              <a:rPr lang="en-GB"/>
              <a:t>Second level</a:t>
            </a:r>
            <a:endParaRPr lang="en-GB"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en-GB" smtClean="0"/>
              <a:pPr/>
              <a:t>21/05/2021</a:t>
            </a:fld>
            <a:endParaRPr lang="en-GB"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58292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en-GB" smtClean="0"/>
              <a:pPr/>
              <a:t>21/05/2021</a:t>
            </a:fld>
            <a:endParaRPr lang="en-GB"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119852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en-GB" dirty="0"/>
              <a:t>Klik for at tilføje overskrift</a:t>
            </a:r>
            <a:endParaRPr lang="en-GB"/>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21/05/2021</a:t>
            </a:fld>
            <a:endParaRPr lang="en-GB"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Tree>
    <p:extLst>
      <p:ext uri="{BB962C8B-B14F-4D97-AF65-F5344CB8AC3E}">
        <p14:creationId xmlns:p14="http://schemas.microsoft.com/office/powerpoint/2010/main" val="319033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en-GB" dirty="0"/>
              <a:t>Vælg pladsholderen og indsæt billede via Templafy/Skyfish eller ikon eller logo via Templafy/Billeder</a:t>
            </a:r>
            <a:endParaRPr lang="en-GB"/>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en-GB" dirty="0"/>
              <a:t>Klik for at tilføje overskrift</a:t>
            </a:r>
            <a:endParaRPr lang="en-GB"/>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3540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en-GB" dirty="0"/>
              <a:t>Klik for at tilføje overskrift</a:t>
            </a:r>
            <a:endParaRPr lang="en-GB"/>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en-GB" dirty="0"/>
              <a:t>Vælg pladsholderen og indsæt billede via Templafy/Skyfish eller ikon eller logo via Templafy/Billeder</a:t>
            </a:r>
            <a:endParaRPr lang="en-GB"/>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21/05/2021</a:t>
            </a:fld>
            <a:endParaRPr lang="en-GB"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155003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21/05/2021</a:t>
            </a:fld>
            <a:endParaRPr lang="en-GB"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209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en-GB" dirty="0"/>
              <a:t>Klik for at tilføje overskrift</a:t>
            </a:r>
            <a:endParaRPr lang="en-GB"/>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en-GB" smtClean="0"/>
              <a:pPr/>
              <a:t>21/05/2021</a:t>
            </a:fld>
            <a:endParaRPr lang="en-GB"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en-GB" smtClean="0"/>
              <a:pPr/>
              <a:t>‹nr.›</a:t>
            </a:fld>
            <a:endParaRPr lang="en-GB"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16177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en-GB" dirty="0"/>
              <a:t>Klik for at tilføje overskrift</a:t>
            </a:r>
            <a:endParaRPr lang="en-GB"/>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en-GB" smtClean="0"/>
              <a:pPr/>
              <a:t>21/05/2021</a:t>
            </a:fld>
            <a:endParaRPr lang="en-GB"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en-GB" smtClean="0"/>
              <a:pPr/>
              <a:t>‹nr.›</a:t>
            </a:fld>
            <a:endParaRPr lang="en-GB"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661292278"/>
      </p:ext>
    </p:extLst>
  </p:cSld>
  <p:clrMapOvr>
    <a:masterClrMapping/>
  </p:clrMapOvr>
  <p:extLst>
    <p:ext uri="{DCECCB84-F9BA-43D5-87BE-67443E8EF086}">
      <p15:sldGuideLst xmlns:p15="http://schemas.microsoft.com/office/powerpoint/2012/main">
        <p15:guide id="1" orient="horz" pos="6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en-GB" dirty="0"/>
              <a:t>Klik for at tilføje overskrift</a:t>
            </a:r>
            <a:endParaRPr lang="en-GB"/>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en-GB" dirty="0"/>
              <a:t>Klik for at tilføje tekst</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en-GB" dirty="0"/>
              <a:t>Klik for at tilføje tekst, klik ikon for at tilføje graf/tabel</a:t>
            </a:r>
            <a:endParaRPr lang="en-GB"/>
          </a:p>
          <a:p>
            <a:pPr lvl="1"/>
            <a:r>
              <a:rPr lang="en-GB" dirty="0"/>
              <a:t>Second </a:t>
            </a:r>
            <a:r>
              <a:rPr lang="en-GB" dirty="0" err="1"/>
              <a:t>level</a:t>
            </a:r>
            <a:endParaRPr lang="en-GB" dirty="0"/>
          </a:p>
          <a:p>
            <a:pPr lvl="2"/>
            <a:r>
              <a:rPr lang="en-GB" dirty="0"/>
              <a:t>Third </a:t>
            </a:r>
            <a:r>
              <a:rPr lang="en-GB" dirty="0" err="1"/>
              <a:t>level</a:t>
            </a:r>
            <a:endParaRPr lang="en-GB" dirty="0"/>
          </a:p>
          <a:p>
            <a:pPr lvl="3"/>
            <a:r>
              <a:rPr lang="en-GB" dirty="0" err="1"/>
              <a:t>Fourth</a:t>
            </a:r>
            <a:r>
              <a:rPr lang="en-GB" dirty="0"/>
              <a:t> </a:t>
            </a:r>
            <a:r>
              <a:rPr lang="en-GB" dirty="0" err="1"/>
              <a:t>level</a:t>
            </a:r>
            <a:endParaRPr lang="en-GB" dirty="0"/>
          </a:p>
          <a:p>
            <a:pPr lvl="4"/>
            <a:r>
              <a:rPr lang="en-GB" dirty="0"/>
              <a:t>Fifth </a:t>
            </a:r>
            <a:r>
              <a:rPr lang="en-GB" dirty="0" err="1"/>
              <a:t>level</a:t>
            </a:r>
            <a:endParaRPr lang="en-GB"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en-GB" smtClean="0"/>
              <a:pPr/>
              <a:t>21/05/2021</a:t>
            </a:fld>
            <a:endParaRPr lang="en-GB"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en-GB" smtClean="0"/>
              <a:pPr/>
              <a:t>‹nr.›</a:t>
            </a:fld>
            <a:endParaRPr lang="en-GB" dirty="0"/>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en-GB"/>
          </a:p>
        </p:txBody>
      </p:sp>
    </p:spTree>
    <p:extLst>
      <p:ext uri="{BB962C8B-B14F-4D97-AF65-F5344CB8AC3E}">
        <p14:creationId xmlns:p14="http://schemas.microsoft.com/office/powerpoint/2010/main" val="765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en-GB" noProof="0" dirty="0"/>
              <a:t>Klik for at tilføje underoverskrift</a:t>
            </a:r>
            <a:endParaRPr lang="en-GB"/>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en-GB" noProof="0" dirty="0"/>
              <a:t>Klik for at tilføje tekst</a:t>
            </a:r>
            <a:endParaRPr lang="en-GB"/>
          </a:p>
          <a:p>
            <a:pPr lvl="1"/>
            <a:r>
              <a:rPr lang="en-GB" noProof="0" dirty="0"/>
              <a:t>Second </a:t>
            </a:r>
            <a:r>
              <a:rPr lang="en-GB" noProof="0" dirty="0" err="1"/>
              <a:t>level</a:t>
            </a:r>
            <a:endParaRPr lang="en-GB" noProof="0" dirty="0"/>
          </a:p>
          <a:p>
            <a:pPr lvl="2"/>
            <a:r>
              <a:rPr lang="en-GB" noProof="0" dirty="0"/>
              <a:t>Third </a:t>
            </a:r>
            <a:r>
              <a:rPr lang="en-GB" noProof="0" dirty="0" err="1"/>
              <a:t>level</a:t>
            </a:r>
            <a:endParaRPr lang="en-GB" noProof="0" dirty="0"/>
          </a:p>
          <a:p>
            <a:pPr lvl="3"/>
            <a:r>
              <a:rPr lang="en-GB" noProof="0" dirty="0" err="1"/>
              <a:t>Fourth</a:t>
            </a:r>
            <a:r>
              <a:rPr lang="en-GB" noProof="0" dirty="0"/>
              <a:t> </a:t>
            </a:r>
            <a:r>
              <a:rPr lang="en-GB" noProof="0" dirty="0" err="1"/>
              <a:t>level</a:t>
            </a:r>
            <a:endParaRPr lang="en-GB" noProof="0" dirty="0"/>
          </a:p>
          <a:p>
            <a:pPr lvl="4"/>
            <a:r>
              <a:rPr lang="en-GB" noProof="0" dirty="0"/>
              <a:t>Fifth </a:t>
            </a:r>
            <a:r>
              <a:rPr lang="en-GB" noProof="0" dirty="0" err="1"/>
              <a:t>level</a:t>
            </a:r>
            <a:endParaRPr lang="en-GB"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Klik for at tilføje underoverskrift</a:t>
            </a:r>
            <a:endParaRPr lang="en-GB"/>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en-GB" noProof="0" dirty="0"/>
              <a:t>Klik for at tilføje tekst</a:t>
            </a:r>
            <a:endParaRPr lang="en-GB"/>
          </a:p>
          <a:p>
            <a:pPr lvl="1"/>
            <a:r>
              <a:rPr lang="en-GB" noProof="0" dirty="0"/>
              <a:t>Second </a:t>
            </a:r>
            <a:r>
              <a:rPr lang="en-GB" noProof="0" dirty="0" err="1"/>
              <a:t>level</a:t>
            </a:r>
            <a:endParaRPr lang="en-GB" noProof="0" dirty="0"/>
          </a:p>
          <a:p>
            <a:pPr lvl="2"/>
            <a:r>
              <a:rPr lang="en-GB" noProof="0" dirty="0"/>
              <a:t>Third </a:t>
            </a:r>
            <a:r>
              <a:rPr lang="en-GB" noProof="0" dirty="0" err="1"/>
              <a:t>level</a:t>
            </a:r>
            <a:endParaRPr lang="en-GB" noProof="0" dirty="0"/>
          </a:p>
          <a:p>
            <a:pPr lvl="3"/>
            <a:r>
              <a:rPr lang="en-GB" noProof="0" dirty="0" err="1"/>
              <a:t>Fourth</a:t>
            </a:r>
            <a:r>
              <a:rPr lang="en-GB" noProof="0" dirty="0"/>
              <a:t> </a:t>
            </a:r>
            <a:r>
              <a:rPr lang="en-GB" noProof="0" dirty="0" err="1"/>
              <a:t>level</a:t>
            </a:r>
            <a:endParaRPr lang="en-GB" noProof="0" dirty="0"/>
          </a:p>
          <a:p>
            <a:pPr lvl="4"/>
            <a:r>
              <a:rPr lang="en-GB" noProof="0" dirty="0"/>
              <a:t>Fifth </a:t>
            </a:r>
            <a:r>
              <a:rPr lang="en-GB" noProof="0" dirty="0" err="1"/>
              <a:t>level</a:t>
            </a:r>
            <a:endParaRPr lang="en-GB"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en-GB" noProof="0" dirty="0"/>
              <a:t>Klik for at tilføje underoverskrift</a:t>
            </a:r>
            <a:endParaRPr lang="en-GB"/>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en-GB" noProof="0" dirty="0"/>
              <a:t>Klik for at tilføje tekst</a:t>
            </a:r>
            <a:endParaRPr lang="en-GB"/>
          </a:p>
          <a:p>
            <a:pPr lvl="1"/>
            <a:r>
              <a:rPr lang="en-GB" noProof="0" dirty="0"/>
              <a:t>Second </a:t>
            </a:r>
            <a:r>
              <a:rPr lang="en-GB" noProof="0" dirty="0" err="1"/>
              <a:t>level</a:t>
            </a:r>
            <a:endParaRPr lang="en-GB" noProof="0" dirty="0"/>
          </a:p>
          <a:p>
            <a:pPr lvl="2"/>
            <a:r>
              <a:rPr lang="en-GB" noProof="0" dirty="0"/>
              <a:t>Third </a:t>
            </a:r>
            <a:r>
              <a:rPr lang="en-GB" noProof="0" dirty="0" err="1"/>
              <a:t>level</a:t>
            </a:r>
            <a:endParaRPr lang="en-GB" noProof="0" dirty="0"/>
          </a:p>
          <a:p>
            <a:pPr lvl="3"/>
            <a:r>
              <a:rPr lang="en-GB" noProof="0" dirty="0" err="1"/>
              <a:t>Fourth</a:t>
            </a:r>
            <a:r>
              <a:rPr lang="en-GB" noProof="0" dirty="0"/>
              <a:t> </a:t>
            </a:r>
            <a:r>
              <a:rPr lang="en-GB" noProof="0" dirty="0" err="1"/>
              <a:t>level</a:t>
            </a:r>
            <a:endParaRPr lang="en-GB" noProof="0" dirty="0"/>
          </a:p>
          <a:p>
            <a:pPr lvl="4"/>
            <a:r>
              <a:rPr lang="en-GB" noProof="0" dirty="0"/>
              <a:t>Fifth </a:t>
            </a:r>
            <a:r>
              <a:rPr lang="en-GB" noProof="0" dirty="0" err="1"/>
              <a:t>level</a:t>
            </a:r>
            <a:endParaRPr lang="en-GB"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en-GB" noProof="0" dirty="0"/>
              <a:t>Klik for at tilføje underoverskrift</a:t>
            </a:r>
            <a:endParaRPr lang="en-GB"/>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en-GB" noProof="0" dirty="0"/>
              <a:t>Klik for at tilføje tekst</a:t>
            </a:r>
            <a:endParaRPr lang="en-GB"/>
          </a:p>
          <a:p>
            <a:pPr lvl="1"/>
            <a:r>
              <a:rPr lang="en-GB" noProof="0" dirty="0"/>
              <a:t>Second </a:t>
            </a:r>
            <a:r>
              <a:rPr lang="en-GB" noProof="0" dirty="0" err="1"/>
              <a:t>level</a:t>
            </a:r>
            <a:endParaRPr lang="en-GB" noProof="0" dirty="0"/>
          </a:p>
          <a:p>
            <a:pPr lvl="2"/>
            <a:r>
              <a:rPr lang="en-GB" noProof="0" dirty="0"/>
              <a:t>Third </a:t>
            </a:r>
            <a:r>
              <a:rPr lang="en-GB" noProof="0" dirty="0" err="1"/>
              <a:t>level</a:t>
            </a:r>
            <a:endParaRPr lang="en-GB" noProof="0" dirty="0"/>
          </a:p>
          <a:p>
            <a:pPr lvl="3"/>
            <a:r>
              <a:rPr lang="en-GB" noProof="0" dirty="0" err="1"/>
              <a:t>Fourth</a:t>
            </a:r>
            <a:r>
              <a:rPr lang="en-GB" noProof="0" dirty="0"/>
              <a:t> </a:t>
            </a:r>
            <a:r>
              <a:rPr lang="en-GB" noProof="0" dirty="0" err="1"/>
              <a:t>level</a:t>
            </a:r>
            <a:endParaRPr lang="en-GB" noProof="0" dirty="0"/>
          </a:p>
          <a:p>
            <a:pPr lvl="4"/>
            <a:r>
              <a:rPr lang="en-GB" noProof="0" dirty="0"/>
              <a:t>Fifth </a:t>
            </a:r>
            <a:r>
              <a:rPr lang="en-GB" noProof="0" dirty="0" err="1"/>
              <a:t>level</a:t>
            </a:r>
            <a:endParaRPr lang="en-GB"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en-GB" smtClean="0"/>
              <a:pPr/>
              <a:t>21/05/2021</a:t>
            </a:fld>
            <a:endParaRPr lang="en-GB"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241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en-GB"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en-GB" dirty="0"/>
              <a:t>Første niveau, bullet 16 </a:t>
            </a:r>
            <a:r>
              <a:rPr lang="en-GB" dirty="0" err="1"/>
              <a:t>pkt</a:t>
            </a:r>
            <a:endParaRPr lang="en-GB" dirty="0"/>
          </a:p>
          <a:p>
            <a:pPr lvl="1"/>
            <a:r>
              <a:rPr lang="en-GB" dirty="0"/>
              <a:t>Andet niveau, bullet 14 </a:t>
            </a:r>
            <a:r>
              <a:rPr lang="en-GB" dirty="0" err="1"/>
              <a:t>pkt</a:t>
            </a:r>
            <a:endParaRPr lang="en-GB" dirty="0"/>
          </a:p>
          <a:p>
            <a:pPr lvl="2"/>
            <a:r>
              <a:rPr lang="en-GB" dirty="0"/>
              <a:t>Tredje niveau, bullet 12 </a:t>
            </a:r>
            <a:r>
              <a:rPr lang="en-GB" dirty="0" err="1"/>
              <a:t>pkt</a:t>
            </a:r>
            <a:endParaRPr lang="en-GB" dirty="0"/>
          </a:p>
          <a:p>
            <a:pPr lvl="3"/>
            <a:r>
              <a:rPr lang="en-GB" dirty="0"/>
              <a:t>Fjerde niveau, Header bold 16 </a:t>
            </a:r>
            <a:r>
              <a:rPr lang="en-GB" dirty="0" err="1"/>
              <a:t>pkt</a:t>
            </a:r>
            <a:endParaRPr lang="en-GB" dirty="0"/>
          </a:p>
          <a:p>
            <a:pPr lvl="4"/>
            <a:r>
              <a:rPr lang="en-GB" dirty="0"/>
              <a:t>Femte niveau, Body </a:t>
            </a:r>
            <a:r>
              <a:rPr lang="en-GB" dirty="0" err="1"/>
              <a:t>regular</a:t>
            </a:r>
            <a:r>
              <a:rPr lang="en-GB" dirty="0"/>
              <a:t> 16 </a:t>
            </a:r>
            <a:r>
              <a:rPr lang="en-GB" dirty="0" err="1"/>
              <a:t>pkt</a:t>
            </a:r>
            <a:endParaRPr lang="en-GB" dirty="0"/>
          </a:p>
          <a:p>
            <a:pPr lvl="5"/>
            <a:r>
              <a:rPr lang="en-GB" dirty="0"/>
              <a:t>Sjette niveau, bullet 12 </a:t>
            </a:r>
            <a:r>
              <a:rPr lang="en-GB" dirty="0" err="1"/>
              <a:t>pkt</a:t>
            </a:r>
            <a:endParaRPr lang="en-GB" dirty="0"/>
          </a:p>
          <a:p>
            <a:pPr lvl="6"/>
            <a:r>
              <a:rPr lang="en-GB" dirty="0"/>
              <a:t>Syvende niveau, bullet 12 </a:t>
            </a:r>
            <a:r>
              <a:rPr lang="en-GB" dirty="0" err="1"/>
              <a:t>pkt</a:t>
            </a:r>
            <a:r>
              <a:rPr lang="en-GB" dirty="0"/>
              <a:t> (indryk 1 gang)</a:t>
            </a:r>
            <a:endParaRPr lang="en-GB"/>
          </a:p>
          <a:p>
            <a:pPr lvl="7"/>
            <a:r>
              <a:rPr lang="en-GB" dirty="0"/>
              <a:t>Ottende niveau, Header bold, 12 </a:t>
            </a:r>
            <a:r>
              <a:rPr lang="en-GB" dirty="0" err="1"/>
              <a:t>pkt</a:t>
            </a:r>
            <a:endParaRPr lang="en-GB" dirty="0"/>
          </a:p>
          <a:p>
            <a:pPr lvl="8"/>
            <a:r>
              <a:rPr lang="en-GB" dirty="0"/>
              <a:t>Niende niveau, Body </a:t>
            </a:r>
            <a:r>
              <a:rPr lang="en-GB" dirty="0" err="1"/>
              <a:t>regular</a:t>
            </a:r>
            <a:r>
              <a:rPr lang="en-GB" dirty="0"/>
              <a:t>, 12 </a:t>
            </a:r>
            <a:r>
              <a:rPr lang="en-GB" dirty="0" err="1"/>
              <a:t>pkt</a:t>
            </a:r>
            <a:endParaRPr lang="en-GB"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21/05/2021</a:t>
            </a:fld>
            <a:endParaRPr lang="en-GB"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en-GB" smtClean="0"/>
              <a:pPr/>
              <a:t>‹nr.›</a:t>
            </a:fld>
            <a:endParaRPr lang="en-GB"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mtClean="0"/>
              <a:pPr/>
              <a:t>21/05/2021</a:t>
            </a:fld>
            <a:endParaRPr lang="en-GB"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8" r:id="rId4"/>
    <p:sldLayoutId id="2147483690" r:id="rId5"/>
    <p:sldLayoutId id="2147483686" r:id="rId6"/>
    <p:sldLayoutId id="2147483692" r:id="rId7"/>
    <p:sldLayoutId id="2147483682" r:id="rId8"/>
    <p:sldLayoutId id="2147483689" r:id="rId9"/>
    <p:sldLayoutId id="2147483676" r:id="rId10"/>
    <p:sldLayoutId id="2147483654" r:id="rId11"/>
    <p:sldLayoutId id="2147483685" r:id="rId12"/>
    <p:sldLayoutId id="2147483691" r:id="rId13"/>
    <p:sldLayoutId id="2147483662"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jpg"/><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0.jpg"/><Relationship Id="rId9" Type="http://schemas.openxmlformats.org/officeDocument/2006/relationships/image" Target="../media/image19.jpeg"/><Relationship Id="rId1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E7FDE18-8BBC-224A-BE54-4B99B2DB8415}"/>
              </a:ext>
            </a:extLst>
          </p:cNvPr>
          <p:cNvSpPr>
            <a:spLocks noGrp="1"/>
          </p:cNvSpPr>
          <p:nvPr>
            <p:ph type="ctrTitle"/>
          </p:nvPr>
        </p:nvSpPr>
        <p:spPr>
          <a:xfrm>
            <a:off x="1045578" y="2356352"/>
            <a:ext cx="10069011" cy="4070408"/>
          </a:xfrm>
        </p:spPr>
        <p:txBody>
          <a:bodyPr/>
          <a:lstStyle/>
          <a:p>
            <a:pPr algn="ctr"/>
            <a:r>
              <a:rPr lang="en-GB" sz="3200" dirty="0"/>
              <a:t>Designing for situated knowledge in a world of change</a:t>
            </a:r>
            <a:br>
              <a:rPr lang="en-GB" sz="3200" dirty="0"/>
            </a:br>
            <a:br>
              <a:rPr lang="en-GB" sz="3200" dirty="0"/>
            </a:br>
            <a:r>
              <a:rPr lang="en-GB" sz="2400" b="0" dirty="0"/>
              <a:t>Higher Seminar Series</a:t>
            </a:r>
            <a:br>
              <a:rPr lang="en-GB" sz="2400" b="0" dirty="0"/>
            </a:br>
            <a:r>
              <a:rPr lang="en-GB" sz="2400" b="0" dirty="0"/>
              <a:t>School of Education and Communication</a:t>
            </a:r>
            <a:br>
              <a:rPr lang="en-GB" sz="2400" b="0" dirty="0"/>
            </a:br>
            <a:r>
              <a:rPr lang="en-GB" sz="2400" b="0" dirty="0"/>
              <a:t>Jönköping University</a:t>
            </a:r>
            <a:br>
              <a:rPr lang="en-GB" sz="4600" dirty="0"/>
            </a:br>
            <a:br>
              <a:rPr lang="en-GB" sz="4600" dirty="0"/>
            </a:br>
            <a:r>
              <a:rPr lang="en-GB" sz="2200" b="0" dirty="0"/>
              <a:t>Nina Bonderup Dohn, </a:t>
            </a:r>
            <a:r>
              <a:rPr lang="en-GB" sz="2200" b="0" dirty="0" err="1"/>
              <a:t>dr.phil</a:t>
            </a:r>
            <a:r>
              <a:rPr lang="en-GB" sz="2200" b="0" dirty="0"/>
              <a:t>. et PhD</a:t>
            </a:r>
            <a:br>
              <a:rPr lang="en-GB" sz="2200" b="0" dirty="0"/>
            </a:br>
            <a:r>
              <a:rPr lang="en-GB" sz="2200" b="0" dirty="0"/>
              <a:t>Professor of Learning and ICT</a:t>
            </a:r>
            <a:br>
              <a:rPr lang="en-GB" sz="2200" b="0" dirty="0"/>
            </a:br>
            <a:r>
              <a:rPr lang="en-GB" sz="2200" b="0" dirty="0"/>
              <a:t>Department of Design and Communication</a:t>
            </a:r>
            <a:br>
              <a:rPr lang="en-GB" sz="2200" b="0" dirty="0"/>
            </a:br>
            <a:r>
              <a:rPr lang="en-GB" sz="2200" b="0" dirty="0"/>
              <a:t>University of Southern Denmark</a:t>
            </a:r>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en-GB" smtClean="0"/>
              <a:t>21/05/2021</a:t>
            </a:fld>
            <a:endParaRPr lang="en-GB" dirty="0"/>
          </a:p>
        </p:txBody>
      </p:sp>
      <p:pic>
        <p:nvPicPr>
          <p:cNvPr id="4" name="Billede 3">
            <a:extLst>
              <a:ext uri="{FF2B5EF4-FFF2-40B4-BE49-F238E27FC236}">
                <a16:creationId xmlns:a16="http://schemas.microsoft.com/office/drawing/2014/main" id="{42028E20-2713-408D-8B50-A0379C6CE58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 t="-1" r="56707" b="-67"/>
          <a:stretch/>
        </p:blipFill>
        <p:spPr>
          <a:xfrm>
            <a:off x="4783957" y="300433"/>
            <a:ext cx="2624086" cy="1895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Billede 4">
            <a:extLst>
              <a:ext uri="{FF2B5EF4-FFF2-40B4-BE49-F238E27FC236}">
                <a16:creationId xmlns:a16="http://schemas.microsoft.com/office/drawing/2014/main" id="{568D6768-67DD-4CE8-A6D7-5047724F1271}"/>
              </a:ext>
            </a:extLst>
          </p:cNvPr>
          <p:cNvPicPr>
            <a:picLocks noChangeAspect="1"/>
          </p:cNvPicPr>
          <p:nvPr/>
        </p:nvPicPr>
        <p:blipFill>
          <a:blip r:embed="rId6"/>
          <a:stretch>
            <a:fillRect/>
          </a:stretch>
        </p:blipFill>
        <p:spPr>
          <a:xfrm>
            <a:off x="220554" y="3117273"/>
            <a:ext cx="2074272" cy="3126119"/>
          </a:xfrm>
          <a:prstGeom prst="rect">
            <a:avLst/>
          </a:prstGeom>
        </p:spPr>
      </p:pic>
      <p:pic>
        <p:nvPicPr>
          <p:cNvPr id="9" name="Billede 8" descr="Et billede, der indeholder tekst&#10;&#10;Automatisk genereret beskrivelse">
            <a:extLst>
              <a:ext uri="{FF2B5EF4-FFF2-40B4-BE49-F238E27FC236}">
                <a16:creationId xmlns:a16="http://schemas.microsoft.com/office/drawing/2014/main" id="{6F79B306-E8B8-46CE-939F-A146E6AA9E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9230" y="2910690"/>
            <a:ext cx="2490355" cy="3806686"/>
          </a:xfrm>
          <a:prstGeom prst="rect">
            <a:avLst/>
          </a:prstGeom>
        </p:spPr>
      </p:pic>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0D552-A04C-488D-9375-079C8CBEC1A0}"/>
              </a:ext>
            </a:extLst>
          </p:cNvPr>
          <p:cNvSpPr>
            <a:spLocks noGrp="1"/>
          </p:cNvSpPr>
          <p:nvPr>
            <p:ph type="title"/>
          </p:nvPr>
        </p:nvSpPr>
        <p:spPr>
          <a:xfrm>
            <a:off x="410400" y="927887"/>
            <a:ext cx="10962000" cy="671967"/>
          </a:xfrm>
        </p:spPr>
        <p:txBody>
          <a:bodyPr/>
          <a:lstStyle/>
          <a:p>
            <a:r>
              <a:rPr lang="en-US" sz="3000" dirty="0"/>
              <a:t>Answer to critical question 3: Education for whom and why?</a:t>
            </a:r>
            <a:endParaRPr lang="da-DK" sz="3000" dirty="0"/>
          </a:p>
        </p:txBody>
      </p:sp>
      <p:sp>
        <p:nvSpPr>
          <p:cNvPr id="3" name="Pladsholder til indhold 2">
            <a:extLst>
              <a:ext uri="{FF2B5EF4-FFF2-40B4-BE49-F238E27FC236}">
                <a16:creationId xmlns:a16="http://schemas.microsoft.com/office/drawing/2014/main" id="{7A723F1D-FD18-46A8-AD2E-0B89528CC4E7}"/>
              </a:ext>
            </a:extLst>
          </p:cNvPr>
          <p:cNvSpPr>
            <a:spLocks noGrp="1"/>
          </p:cNvSpPr>
          <p:nvPr>
            <p:ph sz="quarter" idx="19"/>
          </p:nvPr>
        </p:nvSpPr>
        <p:spPr>
          <a:xfrm>
            <a:off x="411163" y="1732664"/>
            <a:ext cx="10961237" cy="3864462"/>
          </a:xfrm>
        </p:spPr>
        <p:txBody>
          <a:bodyPr/>
          <a:lstStyle/>
          <a:p>
            <a:pPr marL="0" lvl="0" indent="0" fontAlgn="base">
              <a:lnSpc>
                <a:spcPct val="100000"/>
              </a:lnSpc>
              <a:spcBef>
                <a:spcPct val="20000"/>
              </a:spcBef>
              <a:spcAft>
                <a:spcPct val="0"/>
              </a:spcAft>
              <a:buClr>
                <a:srgbClr val="7F7F7F"/>
              </a:buClr>
              <a:buNone/>
            </a:pPr>
            <a:r>
              <a:rPr lang="da-DK" sz="2000" dirty="0" err="1">
                <a:solidFill>
                  <a:prstClr val="black"/>
                </a:solidFill>
                <a:ea typeface="ＭＳ Ｐゴシック" pitchFamily="-106" charset="-128"/>
              </a:rPr>
              <a:t>Agreed</a:t>
            </a:r>
            <a:r>
              <a:rPr lang="da-DK" sz="2000" dirty="0">
                <a:solidFill>
                  <a:prstClr val="black"/>
                </a:solidFill>
                <a:ea typeface="ＭＳ Ｐゴシック" pitchFamily="-106" charset="-128"/>
              </a:rPr>
              <a:t>:</a:t>
            </a:r>
          </a:p>
          <a:p>
            <a:pPr marL="342900" lvl="0" indent="-342900" fontAlgn="base">
              <a:lnSpc>
                <a:spcPct val="100000"/>
              </a:lnSpc>
              <a:spcBef>
                <a:spcPct val="20000"/>
              </a:spcBef>
              <a:spcAft>
                <a:spcPct val="0"/>
              </a:spcAft>
              <a:buClr>
                <a:srgbClr val="7F7F7F"/>
              </a:buClr>
              <a:buFont typeface="Wingdings" pitchFamily="2" charset="2"/>
              <a:buChar char="§"/>
            </a:pPr>
            <a:r>
              <a:rPr lang="da-DK" sz="2000" dirty="0" err="1">
                <a:solidFill>
                  <a:prstClr val="black"/>
                </a:solidFill>
                <a:ea typeface="ＭＳ Ｐゴシック" pitchFamily="-106" charset="-128"/>
              </a:rPr>
              <a:t>Some</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people</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manage</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some</a:t>
            </a:r>
            <a:r>
              <a:rPr lang="da-DK" sz="2000" dirty="0">
                <a:solidFill>
                  <a:prstClr val="black"/>
                </a:solidFill>
                <a:ea typeface="ＭＳ Ｐゴシック" pitchFamily="-106" charset="-128"/>
              </a:rPr>
              <a:t> of the time with </a:t>
            </a:r>
            <a:r>
              <a:rPr lang="da-DK" sz="2000" dirty="0" err="1">
                <a:solidFill>
                  <a:prstClr val="black"/>
                </a:solidFill>
                <a:ea typeface="ＭＳ Ｐゴシック" pitchFamily="-106" charset="-128"/>
              </a:rPr>
              <a:t>some</a:t>
            </a:r>
            <a:r>
              <a:rPr lang="da-DK" sz="2000" dirty="0">
                <a:solidFill>
                  <a:prstClr val="black"/>
                </a:solidFill>
                <a:ea typeface="ＭＳ Ｐゴシック" pitchFamily="-106" charset="-128"/>
              </a:rPr>
              <a:t> tasks</a:t>
            </a:r>
          </a:p>
          <a:p>
            <a:pPr marL="0" lvl="0" indent="0" fontAlgn="base">
              <a:lnSpc>
                <a:spcPct val="100000"/>
              </a:lnSpc>
              <a:spcBef>
                <a:spcPct val="20000"/>
              </a:spcBef>
              <a:spcAft>
                <a:spcPct val="0"/>
              </a:spcAft>
              <a:buClr>
                <a:srgbClr val="7F7F7F"/>
              </a:buClr>
              <a:buNone/>
            </a:pPr>
            <a:endParaRPr lang="da-DK" sz="2000" dirty="0">
              <a:solidFill>
                <a:prstClr val="black"/>
              </a:solidFill>
              <a:ea typeface="ＭＳ Ｐゴシック" pitchFamily="-106" charset="-128"/>
            </a:endParaRPr>
          </a:p>
          <a:p>
            <a:pPr marL="0" lvl="0" indent="0" fontAlgn="base">
              <a:lnSpc>
                <a:spcPct val="100000"/>
              </a:lnSpc>
              <a:spcBef>
                <a:spcPct val="20000"/>
              </a:spcBef>
              <a:spcAft>
                <a:spcPct val="0"/>
              </a:spcAft>
              <a:buClr>
                <a:srgbClr val="7F7F7F"/>
              </a:buClr>
              <a:buNone/>
            </a:pPr>
            <a:r>
              <a:rPr lang="da-DK" sz="2000" dirty="0">
                <a:solidFill>
                  <a:prstClr val="black"/>
                </a:solidFill>
                <a:ea typeface="ＭＳ Ｐゴシック" pitchFamily="-106" charset="-128"/>
              </a:rPr>
              <a:t>But – not </a:t>
            </a:r>
            <a:r>
              <a:rPr lang="da-DK" sz="2000" dirty="0" err="1">
                <a:solidFill>
                  <a:prstClr val="black"/>
                </a:solidFill>
                <a:ea typeface="ＭＳ Ｐゴシック" pitchFamily="-106" charset="-128"/>
              </a:rPr>
              <a:t>everyone</a:t>
            </a:r>
            <a:r>
              <a:rPr lang="da-DK" sz="2000" dirty="0">
                <a:solidFill>
                  <a:prstClr val="black"/>
                </a:solidFill>
                <a:ea typeface="ＭＳ Ｐゴシック" pitchFamily="-106" charset="-128"/>
              </a:rPr>
              <a:t>, not </a:t>
            </a:r>
            <a:r>
              <a:rPr lang="da-DK" sz="2000" dirty="0" err="1">
                <a:solidFill>
                  <a:prstClr val="black"/>
                </a:solidFill>
                <a:ea typeface="ＭＳ Ｐゴシック" pitchFamily="-106" charset="-128"/>
              </a:rPr>
              <a:t>always</a:t>
            </a:r>
            <a:r>
              <a:rPr lang="da-DK" sz="2000" dirty="0">
                <a:solidFill>
                  <a:prstClr val="black"/>
                </a:solidFill>
                <a:ea typeface="ＭＳ Ｐゴシック" pitchFamily="-106" charset="-128"/>
              </a:rPr>
              <a:t>, not with </a:t>
            </a:r>
            <a:r>
              <a:rPr lang="da-DK" sz="2000" dirty="0" err="1">
                <a:solidFill>
                  <a:prstClr val="black"/>
                </a:solidFill>
                <a:ea typeface="ＭＳ Ｐゴシック" pitchFamily="-106" charset="-128"/>
              </a:rPr>
              <a:t>every</a:t>
            </a:r>
            <a:r>
              <a:rPr lang="da-DK" sz="2000" dirty="0">
                <a:solidFill>
                  <a:prstClr val="black"/>
                </a:solidFill>
                <a:ea typeface="ＭＳ Ｐゴシック" pitchFamily="-106" charset="-128"/>
              </a:rPr>
              <a:t> task</a:t>
            </a:r>
          </a:p>
          <a:p>
            <a:pPr marL="342900" lvl="0" indent="-342900" fontAlgn="base">
              <a:lnSpc>
                <a:spcPct val="100000"/>
              </a:lnSpc>
              <a:spcBef>
                <a:spcPct val="20000"/>
              </a:spcBef>
              <a:spcAft>
                <a:spcPct val="0"/>
              </a:spcAft>
              <a:buClr>
                <a:srgbClr val="7F7F7F"/>
              </a:buClr>
              <a:buFont typeface="Wingdings" pitchFamily="2" charset="2"/>
              <a:buChar char="§"/>
            </a:pPr>
            <a:r>
              <a:rPr lang="da-DK" sz="2000" dirty="0">
                <a:solidFill>
                  <a:prstClr val="black"/>
                </a:solidFill>
                <a:ea typeface="ＭＳ Ｐゴシック" pitchFamily="-106" charset="-128"/>
              </a:rPr>
              <a:t>Not all </a:t>
            </a:r>
            <a:r>
              <a:rPr lang="da-DK" sz="2000" dirty="0" err="1">
                <a:solidFill>
                  <a:prstClr val="black"/>
                </a:solidFill>
                <a:ea typeface="ＭＳ Ｐゴシック" pitchFamily="-106" charset="-128"/>
              </a:rPr>
              <a:t>primary</a:t>
            </a:r>
            <a:r>
              <a:rPr lang="da-DK" sz="2000" dirty="0">
                <a:solidFill>
                  <a:prstClr val="black"/>
                </a:solidFill>
                <a:ea typeface="ＭＳ Ｐゴシック" pitchFamily="-106" charset="-128"/>
              </a:rPr>
              <a:t> school </a:t>
            </a:r>
            <a:r>
              <a:rPr lang="da-DK" sz="2000" dirty="0" err="1">
                <a:solidFill>
                  <a:prstClr val="black"/>
                </a:solidFill>
                <a:ea typeface="ＭＳ Ｐゴシック" pitchFamily="-106" charset="-128"/>
              </a:rPr>
              <a:t>learners</a:t>
            </a:r>
            <a:r>
              <a:rPr lang="da-DK" sz="2000" dirty="0">
                <a:solidFill>
                  <a:prstClr val="black"/>
                </a:solidFill>
                <a:ea typeface="ＭＳ Ｐゴシック" pitchFamily="-106" charset="-128"/>
              </a:rPr>
              <a:t> do </a:t>
            </a:r>
            <a:r>
              <a:rPr lang="da-DK" sz="2000" dirty="0" err="1">
                <a:solidFill>
                  <a:prstClr val="black"/>
                </a:solidFill>
                <a:ea typeface="ＭＳ Ｐゴシック" pitchFamily="-106" charset="-128"/>
              </a:rPr>
              <a:t>math</a:t>
            </a:r>
            <a:r>
              <a:rPr lang="da-DK" sz="2000" dirty="0">
                <a:solidFill>
                  <a:prstClr val="black"/>
                </a:solidFill>
                <a:ea typeface="ＭＳ Ｐゴシック" pitchFamily="-106" charset="-128"/>
              </a:rPr>
              <a:t> in </a:t>
            </a:r>
            <a:r>
              <a:rPr lang="da-DK" sz="2000" dirty="0" err="1">
                <a:solidFill>
                  <a:prstClr val="black"/>
                </a:solidFill>
                <a:ea typeface="ＭＳ Ｐゴシック" pitchFamily="-106" charset="-128"/>
              </a:rPr>
              <a:t>supermarkets</a:t>
            </a:r>
            <a:endParaRPr lang="da-DK" sz="2000" dirty="0">
              <a:solidFill>
                <a:prstClr val="black"/>
              </a:solidFill>
              <a:ea typeface="ＭＳ Ｐゴシック" pitchFamily="-106" charset="-128"/>
            </a:endParaRPr>
          </a:p>
          <a:p>
            <a:pPr marL="342900" lvl="0" indent="-342900" fontAlgn="base">
              <a:lnSpc>
                <a:spcPct val="100000"/>
              </a:lnSpc>
              <a:spcBef>
                <a:spcPct val="20000"/>
              </a:spcBef>
              <a:spcAft>
                <a:spcPct val="0"/>
              </a:spcAft>
              <a:buClr>
                <a:srgbClr val="7F7F7F"/>
              </a:buClr>
              <a:buFont typeface="Wingdings" pitchFamily="2" charset="2"/>
              <a:buChar char="§"/>
            </a:pPr>
            <a:r>
              <a:rPr lang="da-DK" sz="2000" dirty="0">
                <a:solidFill>
                  <a:prstClr val="black"/>
                </a:solidFill>
                <a:ea typeface="ＭＳ Ｐゴシック" pitchFamily="-106" charset="-128"/>
              </a:rPr>
              <a:t>Not </a:t>
            </a:r>
            <a:r>
              <a:rPr lang="da-DK" sz="2000" dirty="0" err="1">
                <a:solidFill>
                  <a:prstClr val="black"/>
                </a:solidFill>
                <a:ea typeface="ＭＳ Ｐゴシック" pitchFamily="-106" charset="-128"/>
              </a:rPr>
              <a:t>everyone</a:t>
            </a:r>
            <a:r>
              <a:rPr lang="da-DK" sz="2000" dirty="0">
                <a:solidFill>
                  <a:prstClr val="black"/>
                </a:solidFill>
                <a:ea typeface="ＭＳ Ｐゴシック" pitchFamily="-106" charset="-128"/>
              </a:rPr>
              <a:t> transfers </a:t>
            </a:r>
            <a:r>
              <a:rPr lang="da-DK" sz="2000" dirty="0" err="1">
                <a:solidFill>
                  <a:prstClr val="black"/>
                </a:solidFill>
                <a:ea typeface="ＭＳ Ｐゴシック" pitchFamily="-106" charset="-128"/>
              </a:rPr>
              <a:t>skills</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easily</a:t>
            </a:r>
            <a:endParaRPr lang="da-DK" sz="2000" dirty="0">
              <a:solidFill>
                <a:prstClr val="black"/>
              </a:solidFill>
              <a:ea typeface="ＭＳ Ｐゴシック" pitchFamily="-106" charset="-128"/>
            </a:endParaRPr>
          </a:p>
          <a:p>
            <a:pPr marL="594900" lvl="1" indent="-342900" fontAlgn="base">
              <a:lnSpc>
                <a:spcPct val="100000"/>
              </a:lnSpc>
              <a:spcBef>
                <a:spcPct val="20000"/>
              </a:spcBef>
              <a:spcAft>
                <a:spcPct val="0"/>
              </a:spcAft>
              <a:buClr>
                <a:srgbClr val="7F7F7F"/>
              </a:buClr>
              <a:buFont typeface="Wingdings" pitchFamily="2" charset="2"/>
              <a:buChar char="§"/>
            </a:pPr>
            <a:r>
              <a:rPr lang="da-DK" sz="1800" dirty="0">
                <a:solidFill>
                  <a:prstClr val="black"/>
                </a:solidFill>
                <a:ea typeface="ＭＳ Ｐゴシック" pitchFamily="-106" charset="-128"/>
              </a:rPr>
              <a:t>(</a:t>
            </a:r>
            <a:r>
              <a:rPr lang="da-DK" sz="1800" dirty="0" err="1">
                <a:solidFill>
                  <a:prstClr val="black"/>
                </a:solidFill>
                <a:ea typeface="ＭＳ Ｐゴシック" pitchFamily="-106" charset="-128"/>
              </a:rPr>
              <a:t>try</a:t>
            </a:r>
            <a:r>
              <a:rPr lang="da-DK" sz="1800" dirty="0">
                <a:solidFill>
                  <a:prstClr val="black"/>
                </a:solidFill>
                <a:ea typeface="ＭＳ Ｐゴシック" pitchFamily="-106" charset="-128"/>
              </a:rPr>
              <a:t> </a:t>
            </a:r>
            <a:r>
              <a:rPr lang="da-DK" sz="1800" dirty="0" err="1">
                <a:solidFill>
                  <a:prstClr val="black"/>
                </a:solidFill>
                <a:ea typeface="ＭＳ Ｐゴシック" pitchFamily="-106" charset="-128"/>
              </a:rPr>
              <a:t>driving</a:t>
            </a:r>
            <a:r>
              <a:rPr lang="da-DK" sz="1800" dirty="0">
                <a:solidFill>
                  <a:prstClr val="black"/>
                </a:solidFill>
                <a:ea typeface="ＭＳ Ｐゴシック" pitchFamily="-106" charset="-128"/>
              </a:rPr>
              <a:t> in Rome or Sydney…)</a:t>
            </a:r>
          </a:p>
          <a:p>
            <a:pPr marL="342900" lvl="0" indent="-342900" fontAlgn="base">
              <a:lnSpc>
                <a:spcPct val="100000"/>
              </a:lnSpc>
              <a:spcBef>
                <a:spcPct val="20000"/>
              </a:spcBef>
              <a:spcAft>
                <a:spcPct val="0"/>
              </a:spcAft>
              <a:buClr>
                <a:srgbClr val="7F7F7F"/>
              </a:buClr>
              <a:buFont typeface="Wingdings" pitchFamily="2" charset="2"/>
              <a:buChar char="§"/>
            </a:pPr>
            <a:r>
              <a:rPr lang="da-DK" sz="2000" dirty="0">
                <a:solidFill>
                  <a:prstClr val="black"/>
                </a:solidFill>
                <a:ea typeface="ＭＳ Ｐゴシック" pitchFamily="-106" charset="-128"/>
              </a:rPr>
              <a:t>Students </a:t>
            </a:r>
            <a:r>
              <a:rPr lang="da-DK" sz="2000" dirty="0" err="1">
                <a:solidFill>
                  <a:prstClr val="black"/>
                </a:solidFill>
                <a:ea typeface="ＭＳ Ｐゴシック" pitchFamily="-106" charset="-128"/>
              </a:rPr>
              <a:t>often</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experience</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gaps</a:t>
            </a:r>
            <a:r>
              <a:rPr lang="da-DK" sz="2000" dirty="0">
                <a:solidFill>
                  <a:prstClr val="black"/>
                </a:solidFill>
                <a:ea typeface="ＭＳ Ｐゴシック" pitchFamily="-106" charset="-128"/>
              </a:rPr>
              <a:t> from school to </a:t>
            </a:r>
            <a:r>
              <a:rPr lang="da-DK" sz="2000" dirty="0" err="1">
                <a:solidFill>
                  <a:prstClr val="black"/>
                </a:solidFill>
                <a:ea typeface="ＭＳ Ｐゴシック" pitchFamily="-106" charset="-128"/>
              </a:rPr>
              <a:t>work</a:t>
            </a:r>
            <a:endParaRPr lang="da-DK" sz="2000" dirty="0">
              <a:solidFill>
                <a:prstClr val="black"/>
              </a:solidFill>
              <a:ea typeface="ＭＳ Ｐゴシック" pitchFamily="-106" charset="-128"/>
            </a:endParaRPr>
          </a:p>
          <a:p>
            <a:pPr marL="742950" lvl="1" indent="-285750" fontAlgn="base">
              <a:lnSpc>
                <a:spcPct val="100000"/>
              </a:lnSpc>
              <a:spcBef>
                <a:spcPct val="20000"/>
              </a:spcBef>
              <a:spcAft>
                <a:spcPct val="0"/>
              </a:spcAft>
              <a:buClr>
                <a:srgbClr val="7F7F7F"/>
              </a:buClr>
              <a:buFont typeface="Wingdings" pitchFamily="2" charset="2"/>
              <a:buChar char="§"/>
            </a:pPr>
            <a:r>
              <a:rPr lang="da-DK" sz="1600" dirty="0" err="1">
                <a:solidFill>
                  <a:prstClr val="black"/>
                </a:solidFill>
                <a:ea typeface="ＭＳ Ｐゴシック" pitchFamily="-106" charset="-128"/>
              </a:rPr>
              <a:t>E.g</a:t>
            </a:r>
            <a:r>
              <a:rPr lang="da-DK" sz="1600" dirty="0">
                <a:solidFill>
                  <a:prstClr val="black"/>
                </a:solidFill>
                <a:ea typeface="ＭＳ Ｐゴシック" pitchFamily="-106" charset="-128"/>
              </a:rPr>
              <a:t>. Thrysøe 2011, Nielsen and </a:t>
            </a:r>
            <a:r>
              <a:rPr lang="da-DK" sz="1600" dirty="0" err="1">
                <a:solidFill>
                  <a:prstClr val="black"/>
                </a:solidFill>
                <a:ea typeface="ＭＳ Ｐゴシック" pitchFamily="-106" charset="-128"/>
              </a:rPr>
              <a:t>Kvale</a:t>
            </a:r>
            <a:r>
              <a:rPr lang="da-DK" sz="1600" dirty="0">
                <a:solidFill>
                  <a:prstClr val="black"/>
                </a:solidFill>
                <a:ea typeface="ＭＳ Ｐゴシック" pitchFamily="-106" charset="-128"/>
              </a:rPr>
              <a:t> 2003, Tanggaard 2005</a:t>
            </a:r>
            <a:endParaRPr lang="da-DK" sz="1800" dirty="0">
              <a:solidFill>
                <a:prstClr val="black"/>
              </a:solidFill>
              <a:ea typeface="ＭＳ Ｐゴシック" pitchFamily="-106" charset="-128"/>
            </a:endParaRPr>
          </a:p>
          <a:p>
            <a:pPr marL="0" lvl="0" indent="0" fontAlgn="base">
              <a:lnSpc>
                <a:spcPct val="100000"/>
              </a:lnSpc>
              <a:spcBef>
                <a:spcPct val="20000"/>
              </a:spcBef>
              <a:spcAft>
                <a:spcPct val="0"/>
              </a:spcAft>
              <a:buClr>
                <a:srgbClr val="7F7F7F"/>
              </a:buClr>
              <a:buNone/>
            </a:pPr>
            <a:r>
              <a:rPr lang="da-DK" sz="2000" dirty="0" err="1">
                <a:solidFill>
                  <a:prstClr val="black"/>
                </a:solidFill>
                <a:ea typeface="ＭＳ Ｐゴシック" pitchFamily="-106" charset="-128"/>
              </a:rPr>
              <a:t>Don’t</a:t>
            </a:r>
            <a:r>
              <a:rPr lang="da-DK" sz="2000" dirty="0">
                <a:solidFill>
                  <a:prstClr val="black"/>
                </a:solidFill>
                <a:ea typeface="ＭＳ Ｐゴシック" pitchFamily="-106" charset="-128"/>
              </a:rPr>
              <a:t> jump </a:t>
            </a:r>
            <a:r>
              <a:rPr lang="da-DK" sz="2000" dirty="0" err="1">
                <a:solidFill>
                  <a:prstClr val="black"/>
                </a:solidFill>
                <a:ea typeface="ＭＳ Ｐゴシック" pitchFamily="-106" charset="-128"/>
              </a:rPr>
              <a:t>inductively</a:t>
            </a:r>
            <a:r>
              <a:rPr lang="da-DK" sz="2000" dirty="0">
                <a:solidFill>
                  <a:prstClr val="black"/>
                </a:solidFill>
                <a:ea typeface="ＭＳ Ｐゴシック" pitchFamily="-106" charset="-128"/>
              </a:rPr>
              <a:t> to </a:t>
            </a:r>
            <a:r>
              <a:rPr lang="da-DK" sz="2000" dirty="0" err="1">
                <a:solidFill>
                  <a:prstClr val="black"/>
                </a:solidFill>
                <a:ea typeface="ＭＳ Ｐゴシック" pitchFamily="-106" charset="-128"/>
              </a:rPr>
              <a:t>conclusions</a:t>
            </a:r>
            <a:r>
              <a:rPr lang="da-DK" sz="2000" dirty="0">
                <a:solidFill>
                  <a:prstClr val="black"/>
                </a:solidFill>
                <a:ea typeface="ＭＳ Ｐゴシック" pitchFamily="-106" charset="-128"/>
              </a:rPr>
              <a:t> from the </a:t>
            </a:r>
            <a:r>
              <a:rPr lang="da-DK" sz="2000" dirty="0" err="1">
                <a:solidFill>
                  <a:prstClr val="black"/>
                </a:solidFill>
                <a:ea typeface="ＭＳ Ｐゴシック" pitchFamily="-106" charset="-128"/>
              </a:rPr>
              <a:t>exemplars</a:t>
            </a:r>
            <a:r>
              <a:rPr lang="da-DK" sz="2000" dirty="0">
                <a:solidFill>
                  <a:prstClr val="black"/>
                </a:solidFill>
                <a:ea typeface="ＭＳ Ｐゴシック" pitchFamily="-106" charset="-128"/>
              </a:rPr>
              <a:t> on the last slide</a:t>
            </a:r>
          </a:p>
          <a:p>
            <a:pPr marL="0" lvl="0" indent="0" fontAlgn="base">
              <a:lnSpc>
                <a:spcPct val="100000"/>
              </a:lnSpc>
              <a:spcBef>
                <a:spcPct val="20000"/>
              </a:spcBef>
              <a:spcAft>
                <a:spcPct val="0"/>
              </a:spcAft>
              <a:buClr>
                <a:srgbClr val="7F7F7F"/>
              </a:buClr>
              <a:buNone/>
            </a:pPr>
            <a:endParaRPr lang="da-DK" sz="2000" dirty="0">
              <a:solidFill>
                <a:prstClr val="black"/>
              </a:solidFill>
              <a:ea typeface="ＭＳ Ｐゴシック" pitchFamily="-106" charset="-128"/>
            </a:endParaRPr>
          </a:p>
          <a:p>
            <a:pPr marL="0" lvl="0" indent="0" fontAlgn="base">
              <a:lnSpc>
                <a:spcPct val="100000"/>
              </a:lnSpc>
              <a:spcBef>
                <a:spcPct val="20000"/>
              </a:spcBef>
              <a:spcAft>
                <a:spcPct val="0"/>
              </a:spcAft>
              <a:buClr>
                <a:srgbClr val="7F7F7F"/>
              </a:buClr>
              <a:buNone/>
            </a:pPr>
            <a:r>
              <a:rPr lang="da-DK" sz="2000" dirty="0" err="1">
                <a:solidFill>
                  <a:prstClr val="black"/>
                </a:solidFill>
                <a:ea typeface="ＭＳ Ｐゴシック" pitchFamily="-106" charset="-128"/>
              </a:rPr>
              <a:t>Arguably</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demands</a:t>
            </a:r>
            <a:r>
              <a:rPr lang="da-DK" sz="2000" dirty="0">
                <a:solidFill>
                  <a:prstClr val="black"/>
                </a:solidFill>
                <a:ea typeface="ＭＳ Ｐゴシック" pitchFamily="-106" charset="-128"/>
              </a:rPr>
              <a:t> for </a:t>
            </a:r>
            <a:r>
              <a:rPr lang="da-DK" sz="2000" dirty="0" err="1">
                <a:solidFill>
                  <a:prstClr val="black"/>
                </a:solidFill>
                <a:ea typeface="ＭＳ Ｐゴシック" pitchFamily="-106" charset="-128"/>
              </a:rPr>
              <a:t>context</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crossings</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accentuate</a:t>
            </a:r>
            <a:endParaRPr lang="da-DK" sz="2000" dirty="0">
              <a:solidFill>
                <a:prstClr val="black"/>
              </a:solidFill>
              <a:ea typeface="ＭＳ Ｐゴシック" pitchFamily="-106" charset="-128"/>
            </a:endParaRPr>
          </a:p>
          <a:p>
            <a:pPr marL="342900" lvl="0" indent="-342900" fontAlgn="base">
              <a:lnSpc>
                <a:spcPct val="100000"/>
              </a:lnSpc>
              <a:spcBef>
                <a:spcPct val="20000"/>
              </a:spcBef>
              <a:spcAft>
                <a:spcPct val="0"/>
              </a:spcAft>
              <a:buClr>
                <a:srgbClr val="7F7F7F"/>
              </a:buClr>
              <a:buFont typeface="Wingdings" pitchFamily="2" charset="2"/>
              <a:buChar char="§"/>
            </a:pPr>
            <a:r>
              <a:rPr lang="da-DK" sz="2000" dirty="0">
                <a:solidFill>
                  <a:prstClr val="black"/>
                </a:solidFill>
                <a:ea typeface="ＭＳ Ｐゴシック" pitchFamily="-106" charset="-128"/>
              </a:rPr>
              <a:t>And </a:t>
            </a:r>
            <a:r>
              <a:rPr lang="da-DK" sz="2000" dirty="0" err="1">
                <a:solidFill>
                  <a:prstClr val="black"/>
                </a:solidFill>
                <a:ea typeface="ＭＳ Ｐゴシック" pitchFamily="-106" charset="-128"/>
              </a:rPr>
              <a:t>therefore</a:t>
            </a:r>
            <a:r>
              <a:rPr lang="da-DK" sz="2000" dirty="0">
                <a:solidFill>
                  <a:prstClr val="black"/>
                </a:solidFill>
                <a:ea typeface="ＭＳ Ｐゴシック" pitchFamily="-106" charset="-128"/>
              </a:rPr>
              <a:t> </a:t>
            </a:r>
            <a:r>
              <a:rPr lang="da-DK" sz="2000" dirty="0" err="1">
                <a:solidFill>
                  <a:prstClr val="black"/>
                </a:solidFill>
                <a:ea typeface="ＭＳ Ｐゴシック" pitchFamily="-106" charset="-128"/>
              </a:rPr>
              <a:t>demands</a:t>
            </a:r>
            <a:r>
              <a:rPr lang="da-DK" sz="2000" dirty="0">
                <a:solidFill>
                  <a:prstClr val="black"/>
                </a:solidFill>
                <a:ea typeface="ＭＳ Ｐゴシック" pitchFamily="-106" charset="-128"/>
              </a:rPr>
              <a:t> for </a:t>
            </a:r>
            <a:r>
              <a:rPr lang="da-DK" sz="2000" dirty="0" err="1">
                <a:solidFill>
                  <a:prstClr val="black"/>
                </a:solidFill>
                <a:ea typeface="ＭＳ Ｐゴシック" pitchFamily="-106" charset="-128"/>
              </a:rPr>
              <a:t>knowledge</a:t>
            </a:r>
            <a:r>
              <a:rPr lang="da-DK" sz="2000" dirty="0">
                <a:solidFill>
                  <a:prstClr val="black"/>
                </a:solidFill>
                <a:ea typeface="ＭＳ Ｐゴシック" pitchFamily="-106" charset="-128"/>
              </a:rPr>
              <a:t> resituation</a:t>
            </a:r>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p:txBody>
      </p:sp>
      <p:sp>
        <p:nvSpPr>
          <p:cNvPr id="4" name="Pladsholder til dato 3">
            <a:extLst>
              <a:ext uri="{FF2B5EF4-FFF2-40B4-BE49-F238E27FC236}">
                <a16:creationId xmlns:a16="http://schemas.microsoft.com/office/drawing/2014/main" id="{B0AD2B9B-B90D-4A3C-A9C9-67874D9DE46B}"/>
              </a:ext>
            </a:extLst>
          </p:cNvPr>
          <p:cNvSpPr>
            <a:spLocks noGrp="1"/>
          </p:cNvSpPr>
          <p:nvPr>
            <p:ph type="dt" sz="half" idx="20"/>
          </p:nvPr>
        </p:nvSpPr>
        <p:spPr/>
        <p:txBody>
          <a:bodyPr/>
          <a:lstStyle/>
          <a:p>
            <a:fld id="{1AAAC690-F220-435E-B969-5192CE927FA6}" type="datetime1">
              <a:rPr lang="en-GB" smtClean="0"/>
              <a:t>21/05/2021</a:t>
            </a:fld>
            <a:endParaRPr lang="en-GB" dirty="0"/>
          </a:p>
        </p:txBody>
      </p:sp>
      <p:sp>
        <p:nvSpPr>
          <p:cNvPr id="5" name="Pladsholder til slidenummer 4">
            <a:extLst>
              <a:ext uri="{FF2B5EF4-FFF2-40B4-BE49-F238E27FC236}">
                <a16:creationId xmlns:a16="http://schemas.microsoft.com/office/drawing/2014/main" id="{C7569925-B6C7-4D60-8933-F747599079D2}"/>
              </a:ext>
            </a:extLst>
          </p:cNvPr>
          <p:cNvSpPr>
            <a:spLocks noGrp="1"/>
          </p:cNvSpPr>
          <p:nvPr>
            <p:ph type="sldNum" sz="quarter" idx="22"/>
          </p:nvPr>
        </p:nvSpPr>
        <p:spPr/>
        <p:txBody>
          <a:bodyPr/>
          <a:lstStyle/>
          <a:p>
            <a:fld id="{45D37B1E-C366-494F-A587-962AD9AABC83}" type="slidenum">
              <a:rPr lang="en-GB" smtClean="0"/>
              <a:pPr/>
              <a:t>10</a:t>
            </a:fld>
            <a:endParaRPr lang="en-GB" dirty="0"/>
          </a:p>
        </p:txBody>
      </p:sp>
      <p:sp>
        <p:nvSpPr>
          <p:cNvPr id="6" name="Tekstfelt 5">
            <a:extLst>
              <a:ext uri="{FF2B5EF4-FFF2-40B4-BE49-F238E27FC236}">
                <a16:creationId xmlns:a16="http://schemas.microsoft.com/office/drawing/2014/main" id="{DB655483-41D7-4B03-B141-EF4847DB58EF}"/>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b="1" dirty="0" err="1"/>
              <a:t>why</a:t>
            </a:r>
            <a:r>
              <a:rPr lang="da-DK" sz="1600" dirty="0"/>
              <a:t> and </a:t>
            </a:r>
            <a:r>
              <a:rPr lang="da-DK" sz="1600" dirty="0" err="1"/>
              <a:t>what</a:t>
            </a:r>
            <a:r>
              <a:rPr lang="da-DK" sz="1600" dirty="0"/>
              <a:t>?</a:t>
            </a:r>
          </a:p>
        </p:txBody>
      </p:sp>
    </p:spTree>
    <p:extLst>
      <p:ext uri="{BB962C8B-B14F-4D97-AF65-F5344CB8AC3E}">
        <p14:creationId xmlns:p14="http://schemas.microsoft.com/office/powerpoint/2010/main" val="143445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0D552-A04C-488D-9375-079C8CBEC1A0}"/>
              </a:ext>
            </a:extLst>
          </p:cNvPr>
          <p:cNvSpPr>
            <a:spLocks noGrp="1"/>
          </p:cNvSpPr>
          <p:nvPr>
            <p:ph type="title"/>
          </p:nvPr>
        </p:nvSpPr>
        <p:spPr>
          <a:xfrm>
            <a:off x="410400" y="927887"/>
            <a:ext cx="10962000" cy="671967"/>
          </a:xfrm>
        </p:spPr>
        <p:txBody>
          <a:bodyPr/>
          <a:lstStyle/>
          <a:p>
            <a:r>
              <a:rPr lang="en-US" sz="3000" dirty="0"/>
              <a:t>Answer to critical question 3: Education for whom and why?</a:t>
            </a:r>
            <a:endParaRPr lang="da-DK" sz="3000" dirty="0"/>
          </a:p>
        </p:txBody>
      </p:sp>
      <p:sp>
        <p:nvSpPr>
          <p:cNvPr id="3" name="Pladsholder til indhold 2">
            <a:extLst>
              <a:ext uri="{FF2B5EF4-FFF2-40B4-BE49-F238E27FC236}">
                <a16:creationId xmlns:a16="http://schemas.microsoft.com/office/drawing/2014/main" id="{7A723F1D-FD18-46A8-AD2E-0B89528CC4E7}"/>
              </a:ext>
            </a:extLst>
          </p:cNvPr>
          <p:cNvSpPr>
            <a:spLocks noGrp="1"/>
          </p:cNvSpPr>
          <p:nvPr>
            <p:ph sz="quarter" idx="19"/>
          </p:nvPr>
        </p:nvSpPr>
        <p:spPr>
          <a:xfrm>
            <a:off x="411163" y="1732664"/>
            <a:ext cx="10961237" cy="3864462"/>
          </a:xfrm>
        </p:spPr>
        <p:txBody>
          <a:bodyPr/>
          <a:lstStyle/>
          <a:p>
            <a:pPr marL="0" indent="0">
              <a:buNone/>
            </a:pPr>
            <a:r>
              <a:rPr lang="en-US" sz="2000" i="1" dirty="0"/>
              <a:t>One</a:t>
            </a:r>
            <a:r>
              <a:rPr lang="en-US" sz="2000" dirty="0"/>
              <a:t> basic aim of education (there are more):</a:t>
            </a:r>
          </a:p>
          <a:p>
            <a:pPr>
              <a:buFont typeface="Wingdings" panose="05000000000000000000" pitchFamily="2" charset="2"/>
              <a:buChar char="§"/>
            </a:pPr>
            <a:r>
              <a:rPr lang="en-US" sz="2000" dirty="0"/>
              <a:t>To support students in learning what they need for their present and future lives</a:t>
            </a:r>
          </a:p>
          <a:p>
            <a:pPr lvl="1">
              <a:buFont typeface="Wingdings" panose="05000000000000000000" pitchFamily="2" charset="2"/>
              <a:buChar char="§"/>
            </a:pPr>
            <a:r>
              <a:rPr lang="en-US" sz="2000" dirty="0"/>
              <a:t>For their sake, for society’s sake and for the sake of the activities they engage in</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Being able to transform and resituate knowledge is important and cannot be taken for granted</a:t>
            </a:r>
          </a:p>
          <a:p>
            <a:pPr>
              <a:buFont typeface="Wingdings" panose="05000000000000000000" pitchFamily="2" charset="2"/>
              <a:buChar char="§"/>
            </a:pPr>
            <a:endParaRPr lang="en-US" sz="2000" dirty="0"/>
          </a:p>
          <a:p>
            <a:pPr>
              <a:buFont typeface="Symbol" panose="05050102010706020507" pitchFamily="18" charset="2"/>
              <a:buChar char="Þ"/>
            </a:pPr>
            <a:r>
              <a:rPr lang="en-US" sz="2000" dirty="0"/>
              <a:t>An important educational aim is to support students in learning to do so</a:t>
            </a:r>
          </a:p>
          <a:p>
            <a:pPr>
              <a:buFont typeface="Symbol" panose="05050102010706020507" pitchFamily="18" charset="2"/>
              <a:buChar char="Þ"/>
            </a:pPr>
            <a:endParaRPr lang="en-US" sz="2000" dirty="0"/>
          </a:p>
          <a:p>
            <a:pPr marL="0" indent="0">
              <a:buNone/>
            </a:pPr>
            <a:r>
              <a:rPr lang="en-US" sz="2000" dirty="0"/>
              <a:t>Summing up so far: The basic question</a:t>
            </a:r>
          </a:p>
          <a:p>
            <a:pPr>
              <a:buFont typeface="Wingdings" panose="05000000000000000000" pitchFamily="2" charset="2"/>
              <a:buChar char="§"/>
            </a:pPr>
            <a:r>
              <a:rPr lang="en-US" sz="2000" i="1" dirty="0"/>
              <a:t>How can students learn to put knowledge, developed in one context, to use in other contexts?</a:t>
            </a:r>
            <a:endParaRPr lang="en-US" sz="2000" dirty="0"/>
          </a:p>
          <a:p>
            <a:pPr lvl="1">
              <a:buFont typeface="Wingdings" panose="05000000000000000000" pitchFamily="2" charset="2"/>
              <a:buChar char="§"/>
            </a:pPr>
            <a:r>
              <a:rPr lang="en-US" sz="1800" dirty="0"/>
              <a:t>Is (ought to be) interesting for (us in) the educational system </a:t>
            </a:r>
          </a:p>
          <a:p>
            <a:pPr lvl="1">
              <a:buFont typeface="Wingdings" panose="05000000000000000000" pitchFamily="2" charset="2"/>
              <a:buChar char="§"/>
            </a:pPr>
            <a:r>
              <a:rPr lang="en-US" sz="1800" dirty="0"/>
              <a:t>Because knowledge is situated and needs to be transformed to be put to use in new contexts</a:t>
            </a:r>
          </a:p>
          <a:p>
            <a:pPr lvl="1">
              <a:buFont typeface="Wingdings" panose="05000000000000000000" pitchFamily="2" charset="2"/>
              <a:buChar char="§"/>
            </a:pPr>
            <a:r>
              <a:rPr lang="en-US" sz="1800" dirty="0"/>
              <a:t>And we are educating for a world where context-crossing is an integral part of life</a:t>
            </a:r>
            <a:endParaRPr lang="da-DK" sz="2000" dirty="0"/>
          </a:p>
        </p:txBody>
      </p:sp>
      <p:sp>
        <p:nvSpPr>
          <p:cNvPr id="4" name="Pladsholder til dato 3">
            <a:extLst>
              <a:ext uri="{FF2B5EF4-FFF2-40B4-BE49-F238E27FC236}">
                <a16:creationId xmlns:a16="http://schemas.microsoft.com/office/drawing/2014/main" id="{B0AD2B9B-B90D-4A3C-A9C9-67874D9DE46B}"/>
              </a:ext>
            </a:extLst>
          </p:cNvPr>
          <p:cNvSpPr>
            <a:spLocks noGrp="1"/>
          </p:cNvSpPr>
          <p:nvPr>
            <p:ph type="dt" sz="half" idx="20"/>
          </p:nvPr>
        </p:nvSpPr>
        <p:spPr/>
        <p:txBody>
          <a:bodyPr/>
          <a:lstStyle/>
          <a:p>
            <a:fld id="{1AAAC690-F220-435E-B969-5192CE927FA6}" type="datetime1">
              <a:rPr lang="en-GB" smtClean="0"/>
              <a:t>21/05/2021</a:t>
            </a:fld>
            <a:endParaRPr lang="en-GB" dirty="0"/>
          </a:p>
        </p:txBody>
      </p:sp>
      <p:sp>
        <p:nvSpPr>
          <p:cNvPr id="5" name="Pladsholder til slidenummer 4">
            <a:extLst>
              <a:ext uri="{FF2B5EF4-FFF2-40B4-BE49-F238E27FC236}">
                <a16:creationId xmlns:a16="http://schemas.microsoft.com/office/drawing/2014/main" id="{C7569925-B6C7-4D60-8933-F747599079D2}"/>
              </a:ext>
            </a:extLst>
          </p:cNvPr>
          <p:cNvSpPr>
            <a:spLocks noGrp="1"/>
          </p:cNvSpPr>
          <p:nvPr>
            <p:ph type="sldNum" sz="quarter" idx="22"/>
          </p:nvPr>
        </p:nvSpPr>
        <p:spPr/>
        <p:txBody>
          <a:bodyPr/>
          <a:lstStyle/>
          <a:p>
            <a:fld id="{45D37B1E-C366-494F-A587-962AD9AABC83}" type="slidenum">
              <a:rPr lang="en-GB" smtClean="0"/>
              <a:pPr/>
              <a:t>11</a:t>
            </a:fld>
            <a:endParaRPr lang="en-GB" dirty="0"/>
          </a:p>
        </p:txBody>
      </p:sp>
      <p:sp>
        <p:nvSpPr>
          <p:cNvPr id="6" name="Tekstfelt 5">
            <a:extLst>
              <a:ext uri="{FF2B5EF4-FFF2-40B4-BE49-F238E27FC236}">
                <a16:creationId xmlns:a16="http://schemas.microsoft.com/office/drawing/2014/main" id="{DB655483-41D7-4B03-B141-EF4847DB58EF}"/>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b="1" dirty="0" err="1"/>
              <a:t>why</a:t>
            </a:r>
            <a:r>
              <a:rPr lang="da-DK" sz="1600" dirty="0"/>
              <a:t> and </a:t>
            </a:r>
            <a:r>
              <a:rPr lang="da-DK" sz="1600" dirty="0" err="1"/>
              <a:t>what</a:t>
            </a:r>
            <a:r>
              <a:rPr lang="da-DK" sz="1600" dirty="0"/>
              <a:t>?</a:t>
            </a:r>
          </a:p>
        </p:txBody>
      </p:sp>
    </p:spTree>
    <p:extLst>
      <p:ext uri="{BB962C8B-B14F-4D97-AF65-F5344CB8AC3E}">
        <p14:creationId xmlns:p14="http://schemas.microsoft.com/office/powerpoint/2010/main" val="19726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251EA-5026-4BE9-8A95-5659F2A9FFEC}"/>
              </a:ext>
            </a:extLst>
          </p:cNvPr>
          <p:cNvSpPr>
            <a:spLocks noGrp="1"/>
          </p:cNvSpPr>
          <p:nvPr>
            <p:ph type="title"/>
          </p:nvPr>
        </p:nvSpPr>
        <p:spPr/>
        <p:txBody>
          <a:bodyPr/>
          <a:lstStyle/>
          <a:p>
            <a:r>
              <a:rPr lang="da-DK" dirty="0" err="1"/>
              <a:t>What</a:t>
            </a:r>
            <a:r>
              <a:rPr lang="da-DK" dirty="0"/>
              <a:t> </a:t>
            </a:r>
            <a:r>
              <a:rPr lang="da-DK" dirty="0" err="1"/>
              <a:t>exactly</a:t>
            </a:r>
            <a:r>
              <a:rPr lang="da-DK" dirty="0"/>
              <a:t> </a:t>
            </a:r>
            <a:r>
              <a:rPr lang="da-DK" dirty="0" err="1"/>
              <a:t>does</a:t>
            </a:r>
            <a:r>
              <a:rPr lang="da-DK" dirty="0"/>
              <a:t> the </a:t>
            </a:r>
            <a:r>
              <a:rPr lang="da-DK" dirty="0" err="1"/>
              <a:t>question</a:t>
            </a:r>
            <a:r>
              <a:rPr lang="da-DK" dirty="0"/>
              <a:t> ask?</a:t>
            </a:r>
          </a:p>
        </p:txBody>
      </p:sp>
      <p:sp>
        <p:nvSpPr>
          <p:cNvPr id="3" name="Pladsholder til indhold 2">
            <a:extLst>
              <a:ext uri="{FF2B5EF4-FFF2-40B4-BE49-F238E27FC236}">
                <a16:creationId xmlns:a16="http://schemas.microsoft.com/office/drawing/2014/main" id="{8B0C1F07-4FB6-4811-ACDF-D38ECA0FF355}"/>
              </a:ext>
            </a:extLst>
          </p:cNvPr>
          <p:cNvSpPr>
            <a:spLocks noGrp="1"/>
          </p:cNvSpPr>
          <p:nvPr>
            <p:ph sz="quarter" idx="19"/>
          </p:nvPr>
        </p:nvSpPr>
        <p:spPr/>
        <p:txBody>
          <a:bodyPr/>
          <a:lstStyle/>
          <a:p>
            <a:pPr marL="0" indent="0">
              <a:buNone/>
            </a:pPr>
            <a:r>
              <a:rPr lang="en-US" sz="2000" i="1" dirty="0"/>
              <a:t>How can students learn to put knowledge, developed in one context, to use in other contexts?</a:t>
            </a:r>
            <a:endParaRPr lang="en-US" sz="2000" dirty="0"/>
          </a:p>
          <a:p>
            <a:pPr>
              <a:buFont typeface="Wingdings" panose="05000000000000000000" pitchFamily="2" charset="2"/>
              <a:buChar char="§"/>
            </a:pPr>
            <a:r>
              <a:rPr lang="da-DK" sz="2000" dirty="0"/>
              <a:t>Is </a:t>
            </a:r>
            <a:r>
              <a:rPr lang="da-DK" sz="2000" dirty="0" err="1"/>
              <a:t>this</a:t>
            </a:r>
            <a:r>
              <a:rPr lang="da-DK" sz="2000" dirty="0"/>
              <a:t> a </a:t>
            </a:r>
            <a:r>
              <a:rPr lang="da-DK" sz="2000" dirty="0" err="1"/>
              <a:t>question</a:t>
            </a:r>
            <a:r>
              <a:rPr lang="da-DK" sz="2000" dirty="0"/>
              <a:t> </a:t>
            </a:r>
            <a:r>
              <a:rPr lang="da-DK" sz="2000" dirty="0" err="1"/>
              <a:t>about</a:t>
            </a:r>
            <a:r>
              <a:rPr lang="da-DK" sz="2000" dirty="0"/>
              <a:t> </a:t>
            </a:r>
            <a:r>
              <a:rPr lang="da-DK" sz="2000" dirty="0" err="1"/>
              <a:t>knowledge</a:t>
            </a:r>
            <a:r>
              <a:rPr lang="da-DK" sz="2000" dirty="0"/>
              <a:t>? </a:t>
            </a:r>
            <a:r>
              <a:rPr lang="da-DK" sz="2000" dirty="0" err="1"/>
              <a:t>About</a:t>
            </a:r>
            <a:r>
              <a:rPr lang="da-DK" sz="2000" dirty="0"/>
              <a:t> learning? </a:t>
            </a:r>
            <a:r>
              <a:rPr lang="da-DK" sz="2000" dirty="0" err="1"/>
              <a:t>About</a:t>
            </a:r>
            <a:r>
              <a:rPr lang="da-DK" sz="2000" dirty="0"/>
              <a:t> </a:t>
            </a:r>
            <a:r>
              <a:rPr lang="da-DK" sz="2000" dirty="0" err="1"/>
              <a:t>pedagogy</a:t>
            </a:r>
            <a:r>
              <a:rPr lang="da-DK" sz="2000" dirty="0"/>
              <a:t>? </a:t>
            </a:r>
            <a:r>
              <a:rPr lang="da-DK" sz="2000" dirty="0" err="1"/>
              <a:t>About</a:t>
            </a:r>
            <a:r>
              <a:rPr lang="da-DK" sz="2000" dirty="0"/>
              <a:t> transfer?</a:t>
            </a:r>
          </a:p>
          <a:p>
            <a:pPr>
              <a:buFont typeface="Wingdings" panose="05000000000000000000" pitchFamily="2" charset="2"/>
              <a:buChar char="§"/>
            </a:pPr>
            <a:r>
              <a:rPr lang="da-DK" sz="2000" dirty="0"/>
              <a:t>… </a:t>
            </a:r>
            <a:r>
              <a:rPr lang="da-DK" sz="2000" dirty="0" err="1"/>
              <a:t>well</a:t>
            </a:r>
            <a:r>
              <a:rPr lang="da-DK" sz="2000" dirty="0"/>
              <a:t>, all of </a:t>
            </a:r>
            <a:r>
              <a:rPr lang="da-DK" sz="2000" dirty="0" err="1"/>
              <a:t>that</a:t>
            </a:r>
            <a:r>
              <a:rPr lang="da-DK" sz="2000" dirty="0"/>
              <a:t> and more…</a:t>
            </a:r>
          </a:p>
          <a:p>
            <a:pPr marL="0" indent="0">
              <a:buNone/>
            </a:pPr>
            <a:endParaRPr lang="da-DK" sz="2000" dirty="0"/>
          </a:p>
          <a:p>
            <a:pPr marL="0" indent="0">
              <a:buNone/>
            </a:pPr>
            <a:r>
              <a:rPr lang="da-DK" sz="2000" dirty="0"/>
              <a:t>Is </a:t>
            </a:r>
            <a:r>
              <a:rPr lang="da-DK" sz="2000" dirty="0" err="1"/>
              <a:t>transforming</a:t>
            </a:r>
            <a:r>
              <a:rPr lang="da-DK" sz="2000" dirty="0"/>
              <a:t> and </a:t>
            </a:r>
            <a:r>
              <a:rPr lang="da-DK" sz="2000" dirty="0" err="1"/>
              <a:t>resituating</a:t>
            </a:r>
            <a:r>
              <a:rPr lang="da-DK" sz="2000" dirty="0"/>
              <a:t> </a:t>
            </a:r>
          </a:p>
          <a:p>
            <a:pPr marL="0" indent="0">
              <a:buNone/>
            </a:pPr>
            <a:r>
              <a:rPr lang="da-DK" sz="2000" dirty="0" err="1"/>
              <a:t>knowledge</a:t>
            </a:r>
            <a:r>
              <a:rPr lang="da-DK" sz="2000" dirty="0"/>
              <a:t> a </a:t>
            </a:r>
            <a:r>
              <a:rPr lang="da-DK" sz="2000" dirty="0" err="1"/>
              <a:t>skill</a:t>
            </a:r>
            <a:r>
              <a:rPr lang="da-DK" sz="2000" dirty="0"/>
              <a:t> to </a:t>
            </a:r>
            <a:r>
              <a:rPr lang="da-DK" sz="2000" dirty="0" err="1"/>
              <a:t>be</a:t>
            </a:r>
            <a:r>
              <a:rPr lang="da-DK" sz="2000" dirty="0"/>
              <a:t> </a:t>
            </a:r>
            <a:r>
              <a:rPr lang="da-DK" sz="2000" dirty="0" err="1"/>
              <a:t>learned</a:t>
            </a:r>
            <a:r>
              <a:rPr lang="da-DK" sz="2000" dirty="0"/>
              <a:t>?</a:t>
            </a:r>
          </a:p>
        </p:txBody>
      </p:sp>
      <p:sp>
        <p:nvSpPr>
          <p:cNvPr id="4" name="Pladsholder til dato 3">
            <a:extLst>
              <a:ext uri="{FF2B5EF4-FFF2-40B4-BE49-F238E27FC236}">
                <a16:creationId xmlns:a16="http://schemas.microsoft.com/office/drawing/2014/main" id="{249EA2B5-9BB5-4C9E-96A8-0CB808084411}"/>
              </a:ext>
            </a:extLst>
          </p:cNvPr>
          <p:cNvSpPr>
            <a:spLocks noGrp="1"/>
          </p:cNvSpPr>
          <p:nvPr>
            <p:ph type="dt" sz="half" idx="20"/>
          </p:nvPr>
        </p:nvSpPr>
        <p:spPr/>
        <p:txBody>
          <a:bodyPr/>
          <a:lstStyle/>
          <a:p>
            <a:fld id="{ACA22065-9667-45AC-878F-EB64ECF24AC9}" type="datetime1">
              <a:rPr lang="en-GB" smtClean="0"/>
              <a:t>21/05/2021</a:t>
            </a:fld>
            <a:endParaRPr lang="en-GB" dirty="0"/>
          </a:p>
        </p:txBody>
      </p:sp>
      <p:sp>
        <p:nvSpPr>
          <p:cNvPr id="5" name="Pladsholder til slidenummer 4">
            <a:extLst>
              <a:ext uri="{FF2B5EF4-FFF2-40B4-BE49-F238E27FC236}">
                <a16:creationId xmlns:a16="http://schemas.microsoft.com/office/drawing/2014/main" id="{F5B3B9B6-353E-4E87-B712-93D7CA44CFB1}"/>
              </a:ext>
            </a:extLst>
          </p:cNvPr>
          <p:cNvSpPr>
            <a:spLocks noGrp="1"/>
          </p:cNvSpPr>
          <p:nvPr>
            <p:ph type="sldNum" sz="quarter" idx="22"/>
          </p:nvPr>
        </p:nvSpPr>
        <p:spPr/>
        <p:txBody>
          <a:bodyPr/>
          <a:lstStyle/>
          <a:p>
            <a:fld id="{45D37B1E-C366-494F-A587-962AD9AABC83}" type="slidenum">
              <a:rPr lang="en-GB" smtClean="0"/>
              <a:pPr/>
              <a:t>12</a:t>
            </a:fld>
            <a:endParaRPr lang="en-GB" dirty="0"/>
          </a:p>
        </p:txBody>
      </p:sp>
      <p:sp>
        <p:nvSpPr>
          <p:cNvPr id="6" name="Tekstfelt 5">
            <a:extLst>
              <a:ext uri="{FF2B5EF4-FFF2-40B4-BE49-F238E27FC236}">
                <a16:creationId xmlns:a16="http://schemas.microsoft.com/office/drawing/2014/main" id="{61696738-3BC1-4D7A-BDDA-5AEE2A374C08}"/>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dirty="0" err="1"/>
              <a:t>why</a:t>
            </a:r>
            <a:r>
              <a:rPr lang="da-DK" sz="1600" dirty="0"/>
              <a:t> and </a:t>
            </a:r>
            <a:r>
              <a:rPr lang="da-DK" sz="1600" b="1" dirty="0" err="1"/>
              <a:t>what</a:t>
            </a:r>
            <a:r>
              <a:rPr lang="da-DK" sz="1600" dirty="0"/>
              <a:t>?</a:t>
            </a:r>
          </a:p>
        </p:txBody>
      </p:sp>
      <p:sp>
        <p:nvSpPr>
          <p:cNvPr id="32" name="Tekstboks 10">
            <a:extLst>
              <a:ext uri="{FF2B5EF4-FFF2-40B4-BE49-F238E27FC236}">
                <a16:creationId xmlns:a16="http://schemas.microsoft.com/office/drawing/2014/main" id="{76EC5561-2AE6-496E-B2DF-8E05445C1E72}"/>
              </a:ext>
            </a:extLst>
          </p:cNvPr>
          <p:cNvSpPr txBox="1"/>
          <p:nvPr/>
        </p:nvSpPr>
        <p:spPr>
          <a:xfrm>
            <a:off x="4413926" y="3651102"/>
            <a:ext cx="3192395" cy="646331"/>
          </a:xfrm>
          <a:prstGeom prst="rect">
            <a:avLst/>
          </a:prstGeom>
          <a:noFill/>
        </p:spPr>
        <p:txBody>
          <a:bodyPr wrap="square" rtlCol="0">
            <a:spAutoFit/>
          </a:bodyPr>
          <a:lstStyle/>
          <a:p>
            <a:pPr fontAlgn="base">
              <a:spcBef>
                <a:spcPct val="0"/>
              </a:spcBef>
              <a:spcAft>
                <a:spcPct val="0"/>
              </a:spcAft>
            </a:pPr>
            <a:r>
              <a:rPr lang="da-DK" dirty="0">
                <a:solidFill>
                  <a:srgbClr val="000000"/>
                </a:solidFill>
                <a:latin typeface="Gill Sans"/>
                <a:sym typeface="Gill Sans"/>
              </a:rPr>
              <a:t>If </a:t>
            </a:r>
            <a:r>
              <a:rPr lang="da-DK" dirty="0" err="1">
                <a:solidFill>
                  <a:srgbClr val="000000"/>
                </a:solidFill>
                <a:latin typeface="Gill Sans"/>
                <a:sym typeface="Gill Sans"/>
              </a:rPr>
              <a:t>this</a:t>
            </a:r>
            <a:r>
              <a:rPr lang="da-DK" dirty="0">
                <a:solidFill>
                  <a:srgbClr val="000000"/>
                </a:solidFill>
                <a:latin typeface="Gill Sans"/>
                <a:sym typeface="Gill Sans"/>
              </a:rPr>
              <a:t> is </a:t>
            </a:r>
            <a:r>
              <a:rPr lang="da-DK" dirty="0" err="1">
                <a:solidFill>
                  <a:srgbClr val="000000"/>
                </a:solidFill>
                <a:latin typeface="Gill Sans"/>
                <a:sym typeface="Gill Sans"/>
              </a:rPr>
              <a:t>what</a:t>
            </a:r>
            <a:r>
              <a:rPr lang="da-DK" dirty="0">
                <a:solidFill>
                  <a:srgbClr val="000000"/>
                </a:solidFill>
                <a:latin typeface="Gill Sans"/>
                <a:sym typeface="Gill Sans"/>
              </a:rPr>
              <a:t> </a:t>
            </a:r>
            <a:r>
              <a:rPr lang="da-DK" dirty="0" err="1">
                <a:solidFill>
                  <a:srgbClr val="000000"/>
                </a:solidFill>
                <a:latin typeface="Gill Sans"/>
                <a:sym typeface="Gill Sans"/>
              </a:rPr>
              <a:t>happens</a:t>
            </a:r>
            <a:r>
              <a:rPr lang="da-DK" dirty="0">
                <a:solidFill>
                  <a:srgbClr val="000000"/>
                </a:solidFill>
                <a:latin typeface="Gill Sans"/>
                <a:sym typeface="Gill Sans"/>
              </a:rPr>
              <a:t> in </a:t>
            </a:r>
            <a:r>
              <a:rPr lang="da-DK" dirty="0" err="1">
                <a:solidFill>
                  <a:srgbClr val="000000"/>
                </a:solidFill>
                <a:latin typeface="Gill Sans"/>
                <a:sym typeface="Gill Sans"/>
              </a:rPr>
              <a:t>knowledge</a:t>
            </a:r>
            <a:r>
              <a:rPr lang="da-DK" dirty="0">
                <a:solidFill>
                  <a:srgbClr val="000000"/>
                </a:solidFill>
                <a:latin typeface="Gill Sans"/>
                <a:sym typeface="Gill Sans"/>
              </a:rPr>
              <a:t> transformation</a:t>
            </a:r>
          </a:p>
        </p:txBody>
      </p:sp>
      <p:sp>
        <p:nvSpPr>
          <p:cNvPr id="33" name="Tekstboks 11">
            <a:extLst>
              <a:ext uri="{FF2B5EF4-FFF2-40B4-BE49-F238E27FC236}">
                <a16:creationId xmlns:a16="http://schemas.microsoft.com/office/drawing/2014/main" id="{D1C870C7-7F7A-4AA9-8688-6F16BEC4FF7B}"/>
              </a:ext>
            </a:extLst>
          </p:cNvPr>
          <p:cNvSpPr txBox="1"/>
          <p:nvPr/>
        </p:nvSpPr>
        <p:spPr>
          <a:xfrm>
            <a:off x="8100359" y="3757818"/>
            <a:ext cx="3192395" cy="369332"/>
          </a:xfrm>
          <a:prstGeom prst="rect">
            <a:avLst/>
          </a:prstGeom>
          <a:noFill/>
        </p:spPr>
        <p:txBody>
          <a:bodyPr wrap="square" rtlCol="0">
            <a:spAutoFit/>
          </a:bodyPr>
          <a:lstStyle/>
          <a:p>
            <a:pPr fontAlgn="base">
              <a:spcBef>
                <a:spcPct val="0"/>
              </a:spcBef>
              <a:spcAft>
                <a:spcPct val="0"/>
              </a:spcAft>
            </a:pPr>
            <a:r>
              <a:rPr lang="da-DK" dirty="0">
                <a:solidFill>
                  <a:srgbClr val="000000"/>
                </a:solidFill>
                <a:latin typeface="Gill Sans"/>
                <a:sym typeface="Gill Sans"/>
              </a:rPr>
              <a:t>Can </a:t>
            </a:r>
            <a:r>
              <a:rPr lang="da-DK" dirty="0" err="1">
                <a:solidFill>
                  <a:srgbClr val="000000"/>
                </a:solidFill>
                <a:latin typeface="Gill Sans"/>
                <a:sym typeface="Gill Sans"/>
              </a:rPr>
              <a:t>we</a:t>
            </a:r>
            <a:r>
              <a:rPr lang="da-DK" dirty="0">
                <a:solidFill>
                  <a:srgbClr val="000000"/>
                </a:solidFill>
                <a:latin typeface="Gill Sans"/>
                <a:sym typeface="Gill Sans"/>
              </a:rPr>
              <a:t> </a:t>
            </a:r>
            <a:r>
              <a:rPr lang="da-DK" dirty="0" err="1">
                <a:solidFill>
                  <a:srgbClr val="000000"/>
                </a:solidFill>
                <a:latin typeface="Gill Sans"/>
                <a:sym typeface="Gill Sans"/>
              </a:rPr>
              <a:t>expect</a:t>
            </a:r>
            <a:r>
              <a:rPr lang="da-DK" dirty="0">
                <a:solidFill>
                  <a:srgbClr val="000000"/>
                </a:solidFill>
                <a:latin typeface="Gill Sans"/>
                <a:sym typeface="Gill Sans"/>
              </a:rPr>
              <a:t> </a:t>
            </a:r>
            <a:r>
              <a:rPr lang="da-DK" dirty="0" err="1">
                <a:solidFill>
                  <a:srgbClr val="000000"/>
                </a:solidFill>
                <a:latin typeface="Gill Sans"/>
                <a:sym typeface="Gill Sans"/>
              </a:rPr>
              <a:t>this</a:t>
            </a:r>
            <a:endParaRPr lang="da-DK" dirty="0">
              <a:solidFill>
                <a:srgbClr val="000000"/>
              </a:solidFill>
              <a:latin typeface="Gill Sans"/>
              <a:sym typeface="Gill Sans"/>
            </a:endParaRPr>
          </a:p>
        </p:txBody>
      </p:sp>
      <p:cxnSp>
        <p:nvCxnSpPr>
          <p:cNvPr id="34" name="Lige pilforbindelse 33">
            <a:extLst>
              <a:ext uri="{FF2B5EF4-FFF2-40B4-BE49-F238E27FC236}">
                <a16:creationId xmlns:a16="http://schemas.microsoft.com/office/drawing/2014/main" id="{7ABFA455-3A61-4DE4-99E9-7A9359B6E9DA}"/>
              </a:ext>
            </a:extLst>
          </p:cNvPr>
          <p:cNvCxnSpPr/>
          <p:nvPr/>
        </p:nvCxnSpPr>
        <p:spPr>
          <a:xfrm>
            <a:off x="9305548" y="4297433"/>
            <a:ext cx="179438" cy="572610"/>
          </a:xfrm>
          <a:prstGeom prst="straightConnector1">
            <a:avLst/>
          </a:prstGeom>
          <a:noFill/>
          <a:ln w="38100" cap="flat" cmpd="sng" algn="ctr">
            <a:solidFill>
              <a:srgbClr val="4F81BD">
                <a:shade val="95000"/>
                <a:satMod val="105000"/>
              </a:srgbClr>
            </a:solidFill>
            <a:prstDash val="sysDot"/>
            <a:tailEnd type="arrow"/>
          </a:ln>
          <a:effectLst/>
        </p:spPr>
      </p:cxnSp>
      <p:sp>
        <p:nvSpPr>
          <p:cNvPr id="35" name="Tekstboks 13">
            <a:extLst>
              <a:ext uri="{FF2B5EF4-FFF2-40B4-BE49-F238E27FC236}">
                <a16:creationId xmlns:a16="http://schemas.microsoft.com/office/drawing/2014/main" id="{71626C48-35A7-4C47-B916-7B6D86F3B935}"/>
              </a:ext>
            </a:extLst>
          </p:cNvPr>
          <p:cNvSpPr txBox="1"/>
          <p:nvPr/>
        </p:nvSpPr>
        <p:spPr>
          <a:xfrm>
            <a:off x="7888788" y="4950727"/>
            <a:ext cx="4301901" cy="646331"/>
          </a:xfrm>
          <a:prstGeom prst="rect">
            <a:avLst/>
          </a:prstGeom>
          <a:noFill/>
        </p:spPr>
        <p:txBody>
          <a:bodyPr wrap="square" rtlCol="0">
            <a:spAutoFit/>
          </a:bodyPr>
          <a:lstStyle/>
          <a:p>
            <a:pPr fontAlgn="base">
              <a:spcBef>
                <a:spcPct val="0"/>
              </a:spcBef>
              <a:spcAft>
                <a:spcPct val="0"/>
              </a:spcAft>
            </a:pPr>
            <a:r>
              <a:rPr lang="da-DK" dirty="0">
                <a:solidFill>
                  <a:srgbClr val="000000"/>
                </a:solidFill>
                <a:latin typeface="Gill Sans"/>
                <a:sym typeface="Gill Sans"/>
              </a:rPr>
              <a:t>to </a:t>
            </a:r>
            <a:r>
              <a:rPr lang="da-DK" dirty="0" err="1">
                <a:solidFill>
                  <a:srgbClr val="000000"/>
                </a:solidFill>
                <a:latin typeface="Gill Sans"/>
                <a:sym typeface="Gill Sans"/>
              </a:rPr>
              <a:t>represent</a:t>
            </a:r>
            <a:r>
              <a:rPr lang="da-DK" dirty="0">
                <a:solidFill>
                  <a:srgbClr val="000000"/>
                </a:solidFill>
                <a:latin typeface="Gill Sans"/>
                <a:sym typeface="Gill Sans"/>
              </a:rPr>
              <a:t> a </a:t>
            </a:r>
            <a:r>
              <a:rPr lang="da-DK" dirty="0" err="1">
                <a:solidFill>
                  <a:srgbClr val="000000"/>
                </a:solidFill>
                <a:latin typeface="Gill Sans"/>
                <a:sym typeface="Gill Sans"/>
              </a:rPr>
              <a:t>context</a:t>
            </a:r>
            <a:r>
              <a:rPr lang="da-DK" dirty="0">
                <a:solidFill>
                  <a:srgbClr val="000000"/>
                </a:solidFill>
                <a:latin typeface="Gill Sans"/>
                <a:sym typeface="Gill Sans"/>
              </a:rPr>
              <a:t>-independent </a:t>
            </a:r>
          </a:p>
          <a:p>
            <a:pPr fontAlgn="base">
              <a:spcBef>
                <a:spcPct val="0"/>
              </a:spcBef>
              <a:spcAft>
                <a:spcPct val="0"/>
              </a:spcAft>
            </a:pPr>
            <a:r>
              <a:rPr lang="da-DK" dirty="0">
                <a:solidFill>
                  <a:srgbClr val="000000"/>
                </a:solidFill>
                <a:latin typeface="Gill Sans"/>
                <a:sym typeface="Gill Sans"/>
              </a:rPr>
              <a:t>plug-and-</a:t>
            </a:r>
            <a:r>
              <a:rPr lang="da-DK" dirty="0" err="1">
                <a:solidFill>
                  <a:srgbClr val="000000"/>
                </a:solidFill>
                <a:latin typeface="Gill Sans"/>
                <a:sym typeface="Gill Sans"/>
              </a:rPr>
              <a:t>play</a:t>
            </a:r>
            <a:r>
              <a:rPr lang="da-DK" dirty="0">
                <a:solidFill>
                  <a:srgbClr val="000000"/>
                </a:solidFill>
                <a:latin typeface="Gill Sans"/>
                <a:sym typeface="Gill Sans"/>
              </a:rPr>
              <a:t> </a:t>
            </a:r>
            <a:r>
              <a:rPr lang="da-DK" dirty="0" err="1">
                <a:solidFill>
                  <a:srgbClr val="000000"/>
                </a:solidFill>
                <a:latin typeface="Gill Sans"/>
                <a:sym typeface="Gill Sans"/>
              </a:rPr>
              <a:t>skill</a:t>
            </a:r>
            <a:r>
              <a:rPr lang="da-DK" dirty="0">
                <a:solidFill>
                  <a:srgbClr val="000000"/>
                </a:solidFill>
                <a:latin typeface="Gill Sans"/>
                <a:sym typeface="Gill Sans"/>
              </a:rPr>
              <a:t>?</a:t>
            </a:r>
          </a:p>
        </p:txBody>
      </p:sp>
      <p:grpSp>
        <p:nvGrpSpPr>
          <p:cNvPr id="36" name="Gruppe 35">
            <a:extLst>
              <a:ext uri="{FF2B5EF4-FFF2-40B4-BE49-F238E27FC236}">
                <a16:creationId xmlns:a16="http://schemas.microsoft.com/office/drawing/2014/main" id="{441D07CB-E4E6-4F1B-8937-894C22EE0BB7}"/>
              </a:ext>
            </a:extLst>
          </p:cNvPr>
          <p:cNvGrpSpPr/>
          <p:nvPr/>
        </p:nvGrpSpPr>
        <p:grpSpPr>
          <a:xfrm>
            <a:off x="8137430" y="5678437"/>
            <a:ext cx="3128538" cy="948236"/>
            <a:chOff x="4028305" y="2353057"/>
            <a:chExt cx="10280689" cy="4097170"/>
          </a:xfrm>
        </p:grpSpPr>
        <p:sp>
          <p:nvSpPr>
            <p:cNvPr id="37" name="Eksplosion 2 15">
              <a:extLst>
                <a:ext uri="{FF2B5EF4-FFF2-40B4-BE49-F238E27FC236}">
                  <a16:creationId xmlns:a16="http://schemas.microsoft.com/office/drawing/2014/main" id="{728D6854-17C0-465F-9B06-F1D352225B22}"/>
                </a:ext>
              </a:extLst>
            </p:cNvPr>
            <p:cNvSpPr/>
            <p:nvPr/>
          </p:nvSpPr>
          <p:spPr>
            <a:xfrm>
              <a:off x="4028305" y="3954162"/>
              <a:ext cx="3385752" cy="2496065"/>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38" name="Ellipse 37">
              <a:extLst>
                <a:ext uri="{FF2B5EF4-FFF2-40B4-BE49-F238E27FC236}">
                  <a16:creationId xmlns:a16="http://schemas.microsoft.com/office/drawing/2014/main" id="{54D13EE4-D5BC-44CE-8549-8F71E00AAAD6}"/>
                </a:ext>
              </a:extLst>
            </p:cNvPr>
            <p:cNvSpPr/>
            <p:nvPr/>
          </p:nvSpPr>
          <p:spPr>
            <a:xfrm>
              <a:off x="5214551" y="2730840"/>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39" name="Ellipse 38">
              <a:extLst>
                <a:ext uri="{FF2B5EF4-FFF2-40B4-BE49-F238E27FC236}">
                  <a16:creationId xmlns:a16="http://schemas.microsoft.com/office/drawing/2014/main" id="{D8AF2256-814A-4632-8E3B-41F6019975D5}"/>
                </a:ext>
              </a:extLst>
            </p:cNvPr>
            <p:cNvSpPr/>
            <p:nvPr/>
          </p:nvSpPr>
          <p:spPr>
            <a:xfrm>
              <a:off x="5231024" y="4810932"/>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40" name="Nedadgående pil 18">
              <a:extLst>
                <a:ext uri="{FF2B5EF4-FFF2-40B4-BE49-F238E27FC236}">
                  <a16:creationId xmlns:a16="http://schemas.microsoft.com/office/drawing/2014/main" id="{D402AF7C-6718-40E8-BCEF-0BBA9EDC18AF}"/>
                </a:ext>
              </a:extLst>
            </p:cNvPr>
            <p:cNvSpPr/>
            <p:nvPr/>
          </p:nvSpPr>
          <p:spPr>
            <a:xfrm>
              <a:off x="5663510" y="3682313"/>
              <a:ext cx="45719" cy="444843"/>
            </a:xfrm>
            <a:prstGeom prst="downArrow">
              <a:avLst/>
            </a:prstGeom>
            <a:solidFill>
              <a:srgbClr val="4F81BD"/>
            </a:solidFill>
            <a:ln w="762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41" name="Tekstboks 19">
              <a:extLst>
                <a:ext uri="{FF2B5EF4-FFF2-40B4-BE49-F238E27FC236}">
                  <a16:creationId xmlns:a16="http://schemas.microsoft.com/office/drawing/2014/main" id="{350395F7-8972-45E2-A43A-F0594DBA7436}"/>
                </a:ext>
              </a:extLst>
            </p:cNvPr>
            <p:cNvSpPr txBox="1"/>
            <p:nvPr/>
          </p:nvSpPr>
          <p:spPr>
            <a:xfrm>
              <a:off x="6079525" y="2353057"/>
              <a:ext cx="5683981" cy="1329853"/>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Gill Sans"/>
                  <a:sym typeface="Gill Sans"/>
                </a:rPr>
                <a:t>Transformation </a:t>
              </a:r>
              <a:r>
                <a:rPr kumimoji="0" lang="da-DK" sz="1400" b="0" i="0" u="none" strike="noStrike" kern="0" cap="none" spc="0" normalizeH="0" baseline="0" noProof="0" dirty="0" err="1">
                  <a:ln>
                    <a:noFill/>
                  </a:ln>
                  <a:solidFill>
                    <a:srgbClr val="000000"/>
                  </a:solidFill>
                  <a:effectLst/>
                  <a:uLnTx/>
                  <a:uFillTx/>
                  <a:latin typeface="Gill Sans"/>
                  <a:sym typeface="Gill Sans"/>
                </a:rPr>
                <a:t>skill</a:t>
              </a:r>
              <a:endParaRPr kumimoji="0" lang="da-DK" sz="1400" b="0" i="0" u="none" strike="noStrike" kern="0" cap="none" spc="0" normalizeH="0" baseline="0" noProof="0" dirty="0">
                <a:ln>
                  <a:noFill/>
                </a:ln>
                <a:solidFill>
                  <a:srgbClr val="000000"/>
                </a:solidFill>
                <a:effectLst/>
                <a:uLnTx/>
                <a:uFillTx/>
                <a:latin typeface="Gill Sans"/>
                <a:sym typeface="Gill Sans"/>
              </a:endParaRPr>
            </a:p>
          </p:txBody>
        </p:sp>
        <p:sp>
          <p:nvSpPr>
            <p:cNvPr id="42" name="Tekstboks 20">
              <a:extLst>
                <a:ext uri="{FF2B5EF4-FFF2-40B4-BE49-F238E27FC236}">
                  <a16:creationId xmlns:a16="http://schemas.microsoft.com/office/drawing/2014/main" id="{2F3F17BE-221D-4968-8C73-9AEAB44C7ED2}"/>
                </a:ext>
              </a:extLst>
            </p:cNvPr>
            <p:cNvSpPr txBox="1"/>
            <p:nvPr/>
          </p:nvSpPr>
          <p:spPr>
            <a:xfrm>
              <a:off x="7059683" y="4878239"/>
              <a:ext cx="7249311" cy="1329853"/>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400" b="0" i="0" u="none" strike="noStrike" kern="0" cap="none" spc="0" normalizeH="0" baseline="0" noProof="0" dirty="0" err="1">
                  <a:ln>
                    <a:noFill/>
                  </a:ln>
                  <a:solidFill>
                    <a:srgbClr val="000000"/>
                  </a:solidFill>
                  <a:effectLst/>
                  <a:uLnTx/>
                  <a:uFillTx/>
                  <a:latin typeface="Gill Sans"/>
                  <a:sym typeface="Gill Sans"/>
                </a:rPr>
                <a:t>Skill</a:t>
              </a:r>
              <a:r>
                <a:rPr kumimoji="0" lang="da-DK" sz="1400" b="0" i="0" u="none" strike="noStrike" kern="0" cap="none" spc="0" normalizeH="0" baseline="0" noProof="0" dirty="0">
                  <a:ln>
                    <a:noFill/>
                  </a:ln>
                  <a:solidFill>
                    <a:srgbClr val="000000"/>
                  </a:solidFill>
                  <a:effectLst/>
                  <a:uLnTx/>
                  <a:uFillTx/>
                  <a:latin typeface="Gill Sans"/>
                  <a:sym typeface="Gill Sans"/>
                </a:rPr>
                <a:t> </a:t>
              </a:r>
              <a:r>
                <a:rPr kumimoji="0" lang="da-DK" sz="1400" b="0" i="0" u="none" strike="noStrike" kern="0" cap="none" spc="0" normalizeH="0" baseline="0" noProof="0" dirty="0" err="1">
                  <a:ln>
                    <a:noFill/>
                  </a:ln>
                  <a:solidFill>
                    <a:srgbClr val="000000"/>
                  </a:solidFill>
                  <a:effectLst/>
                  <a:uLnTx/>
                  <a:uFillTx/>
                  <a:latin typeface="Gill Sans"/>
                  <a:sym typeface="Gill Sans"/>
                </a:rPr>
                <a:t>applied</a:t>
              </a:r>
              <a:r>
                <a:rPr kumimoji="0" lang="da-DK" sz="1400" b="0" i="0" u="none" strike="noStrike" kern="0" cap="none" spc="0" normalizeH="0" baseline="0" noProof="0" dirty="0">
                  <a:ln>
                    <a:noFill/>
                  </a:ln>
                  <a:solidFill>
                    <a:srgbClr val="000000"/>
                  </a:solidFill>
                  <a:effectLst/>
                  <a:uLnTx/>
                  <a:uFillTx/>
                  <a:latin typeface="Gill Sans"/>
                  <a:sym typeface="Gill Sans"/>
                </a:rPr>
                <a:t> in </a:t>
              </a:r>
              <a:r>
                <a:rPr kumimoji="0" lang="da-DK" sz="1400" b="0" i="0" u="none" strike="noStrike" kern="0" cap="none" spc="0" normalizeH="0" baseline="0" noProof="0" dirty="0" err="1">
                  <a:ln>
                    <a:noFill/>
                  </a:ln>
                  <a:solidFill>
                    <a:srgbClr val="000000"/>
                  </a:solidFill>
                  <a:effectLst/>
                  <a:uLnTx/>
                  <a:uFillTx/>
                  <a:latin typeface="Gill Sans"/>
                  <a:sym typeface="Gill Sans"/>
                </a:rPr>
                <a:t>resituation</a:t>
              </a:r>
              <a:endParaRPr kumimoji="0" lang="da-DK" sz="1400" b="0" i="0" u="none" strike="noStrike" kern="0" cap="none" spc="0" normalizeH="0" baseline="0" noProof="0" dirty="0">
                <a:ln>
                  <a:noFill/>
                </a:ln>
                <a:solidFill>
                  <a:srgbClr val="000000"/>
                </a:solidFill>
                <a:effectLst/>
                <a:uLnTx/>
                <a:uFillTx/>
                <a:latin typeface="Gill Sans"/>
                <a:sym typeface="Gill Sans"/>
              </a:endParaRPr>
            </a:p>
          </p:txBody>
        </p:sp>
      </p:grpSp>
      <p:grpSp>
        <p:nvGrpSpPr>
          <p:cNvPr id="43" name="Gruppe 42">
            <a:extLst>
              <a:ext uri="{FF2B5EF4-FFF2-40B4-BE49-F238E27FC236}">
                <a16:creationId xmlns:a16="http://schemas.microsoft.com/office/drawing/2014/main" id="{44C9B81B-DB7F-4871-8D53-725ADF7414A2}"/>
              </a:ext>
            </a:extLst>
          </p:cNvPr>
          <p:cNvGrpSpPr/>
          <p:nvPr/>
        </p:nvGrpSpPr>
        <p:grpSpPr>
          <a:xfrm>
            <a:off x="4586988" y="4379053"/>
            <a:ext cx="2621233" cy="2184027"/>
            <a:chOff x="4970527" y="1711406"/>
            <a:chExt cx="3716273" cy="4060336"/>
          </a:xfrm>
        </p:grpSpPr>
        <p:grpSp>
          <p:nvGrpSpPr>
            <p:cNvPr id="44" name="Gruppe 43">
              <a:extLst>
                <a:ext uri="{FF2B5EF4-FFF2-40B4-BE49-F238E27FC236}">
                  <a16:creationId xmlns:a16="http://schemas.microsoft.com/office/drawing/2014/main" id="{CD44287A-E004-4649-8D8D-E5556EB7BE68}"/>
                </a:ext>
              </a:extLst>
            </p:cNvPr>
            <p:cNvGrpSpPr/>
            <p:nvPr/>
          </p:nvGrpSpPr>
          <p:grpSpPr>
            <a:xfrm>
              <a:off x="6091881" y="1711406"/>
              <a:ext cx="2594919" cy="3886205"/>
              <a:chOff x="6091881" y="1711406"/>
              <a:chExt cx="2594919" cy="3886205"/>
            </a:xfrm>
          </p:grpSpPr>
          <p:sp>
            <p:nvSpPr>
              <p:cNvPr id="47" name="Eksplosion 2 10">
                <a:extLst>
                  <a:ext uri="{FF2B5EF4-FFF2-40B4-BE49-F238E27FC236}">
                    <a16:creationId xmlns:a16="http://schemas.microsoft.com/office/drawing/2014/main" id="{8F9C4D25-01DE-4865-BB10-8EEB38524997}"/>
                  </a:ext>
                </a:extLst>
              </p:cNvPr>
              <p:cNvSpPr/>
              <p:nvPr/>
            </p:nvSpPr>
            <p:spPr>
              <a:xfrm>
                <a:off x="6474941" y="1711406"/>
                <a:ext cx="2100648" cy="1162218"/>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cxnSp>
            <p:nvCxnSpPr>
              <p:cNvPr id="48" name="Lige pilforbindelse 47">
                <a:extLst>
                  <a:ext uri="{FF2B5EF4-FFF2-40B4-BE49-F238E27FC236}">
                    <a16:creationId xmlns:a16="http://schemas.microsoft.com/office/drawing/2014/main" id="{AC3D26E8-12C8-4A75-A9FD-25BCB846F3C6}"/>
                  </a:ext>
                </a:extLst>
              </p:cNvPr>
              <p:cNvCxnSpPr/>
              <p:nvPr/>
            </p:nvCxnSpPr>
            <p:spPr>
              <a:xfrm>
                <a:off x="7117492" y="2873624"/>
                <a:ext cx="271848" cy="1191749"/>
              </a:xfrm>
              <a:prstGeom prst="straightConnector1">
                <a:avLst/>
              </a:prstGeom>
              <a:noFill/>
              <a:ln w="38100" cap="flat" cmpd="sng" algn="ctr">
                <a:solidFill>
                  <a:srgbClr val="4F81BD">
                    <a:shade val="95000"/>
                    <a:satMod val="105000"/>
                  </a:srgbClr>
                </a:solidFill>
                <a:prstDash val="sysDot"/>
                <a:tailEnd type="arrow"/>
              </a:ln>
              <a:effectLst/>
            </p:spPr>
          </p:cxnSp>
          <p:sp>
            <p:nvSpPr>
              <p:cNvPr id="49" name="Eksplosion 1 21">
                <a:extLst>
                  <a:ext uri="{FF2B5EF4-FFF2-40B4-BE49-F238E27FC236}">
                    <a16:creationId xmlns:a16="http://schemas.microsoft.com/office/drawing/2014/main" id="{7CB1AA1C-EA74-4FC3-A357-9C27BEDDB8AC}"/>
                  </a:ext>
                </a:extLst>
              </p:cNvPr>
              <p:cNvSpPr/>
              <p:nvPr/>
            </p:nvSpPr>
            <p:spPr>
              <a:xfrm>
                <a:off x="6091881" y="3858806"/>
                <a:ext cx="2594919" cy="1738805"/>
              </a:xfrm>
              <a:prstGeom prst="irregularSeal1">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45" name="Tekstboks 24">
              <a:extLst>
                <a:ext uri="{FF2B5EF4-FFF2-40B4-BE49-F238E27FC236}">
                  <a16:creationId xmlns:a16="http://schemas.microsoft.com/office/drawing/2014/main" id="{2BDDF839-3B5B-4818-AF46-4C1FEE8EB480}"/>
                </a:ext>
              </a:extLst>
            </p:cNvPr>
            <p:cNvSpPr txBox="1"/>
            <p:nvPr/>
          </p:nvSpPr>
          <p:spPr>
            <a:xfrm>
              <a:off x="4970527" y="2387667"/>
              <a:ext cx="1326006"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sp>
          <p:nvSpPr>
            <p:cNvPr id="46" name="Tekstboks 25">
              <a:extLst>
                <a:ext uri="{FF2B5EF4-FFF2-40B4-BE49-F238E27FC236}">
                  <a16:creationId xmlns:a16="http://schemas.microsoft.com/office/drawing/2014/main" id="{DB8CBA48-40A3-482A-B960-2CB834788DB3}"/>
                </a:ext>
              </a:extLst>
            </p:cNvPr>
            <p:cNvSpPr txBox="1"/>
            <p:nvPr/>
          </p:nvSpPr>
          <p:spPr>
            <a:xfrm>
              <a:off x="5300942" y="5125411"/>
              <a:ext cx="1326005"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grpSp>
    </p:spTree>
    <p:extLst>
      <p:ext uri="{BB962C8B-B14F-4D97-AF65-F5344CB8AC3E}">
        <p14:creationId xmlns:p14="http://schemas.microsoft.com/office/powerpoint/2010/main" val="141356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E895B-B628-41EA-BB16-CD0BE10FDDAC}"/>
              </a:ext>
            </a:extLst>
          </p:cNvPr>
          <p:cNvSpPr>
            <a:spLocks noGrp="1"/>
          </p:cNvSpPr>
          <p:nvPr>
            <p:ph type="title"/>
          </p:nvPr>
        </p:nvSpPr>
        <p:spPr/>
        <p:txBody>
          <a:bodyPr/>
          <a:lstStyle/>
          <a:p>
            <a:r>
              <a:rPr lang="da-DK" dirty="0" err="1"/>
              <a:t>What</a:t>
            </a:r>
            <a:r>
              <a:rPr lang="da-DK" dirty="0"/>
              <a:t> </a:t>
            </a:r>
            <a:r>
              <a:rPr lang="da-DK" dirty="0" err="1"/>
              <a:t>exactly</a:t>
            </a:r>
            <a:r>
              <a:rPr lang="da-DK" dirty="0"/>
              <a:t> </a:t>
            </a:r>
            <a:r>
              <a:rPr lang="da-DK" dirty="0" err="1"/>
              <a:t>does</a:t>
            </a:r>
            <a:r>
              <a:rPr lang="da-DK" dirty="0"/>
              <a:t> the </a:t>
            </a:r>
            <a:r>
              <a:rPr lang="da-DK" dirty="0" err="1"/>
              <a:t>question</a:t>
            </a:r>
            <a:r>
              <a:rPr lang="da-DK" dirty="0"/>
              <a:t> ask?</a:t>
            </a:r>
          </a:p>
        </p:txBody>
      </p:sp>
      <p:sp>
        <p:nvSpPr>
          <p:cNvPr id="3" name="Pladsholder til indhold 2">
            <a:extLst>
              <a:ext uri="{FF2B5EF4-FFF2-40B4-BE49-F238E27FC236}">
                <a16:creationId xmlns:a16="http://schemas.microsoft.com/office/drawing/2014/main" id="{4ADED440-E213-4276-BE6D-2F443A639D96}"/>
              </a:ext>
            </a:extLst>
          </p:cNvPr>
          <p:cNvSpPr>
            <a:spLocks noGrp="1"/>
          </p:cNvSpPr>
          <p:nvPr>
            <p:ph sz="quarter" idx="19"/>
          </p:nvPr>
        </p:nvSpPr>
        <p:spPr>
          <a:xfrm>
            <a:off x="411163" y="1989138"/>
            <a:ext cx="6889777" cy="3864462"/>
          </a:xfrm>
        </p:spPr>
        <p:txBody>
          <a:bodyPr/>
          <a:lstStyle/>
          <a:p>
            <a:pPr marL="0" indent="0">
              <a:buNone/>
            </a:pPr>
            <a:r>
              <a:rPr lang="da-DK" sz="2000" dirty="0" err="1"/>
              <a:t>Transforming</a:t>
            </a:r>
            <a:r>
              <a:rPr lang="da-DK" sz="2000" dirty="0"/>
              <a:t> and </a:t>
            </a:r>
            <a:r>
              <a:rPr lang="da-DK" sz="2000" dirty="0" err="1"/>
              <a:t>resituating</a:t>
            </a:r>
            <a:r>
              <a:rPr lang="da-DK" sz="2000" dirty="0"/>
              <a:t> </a:t>
            </a:r>
            <a:r>
              <a:rPr lang="da-DK" sz="2000" dirty="0" err="1"/>
              <a:t>knowledge</a:t>
            </a:r>
            <a:r>
              <a:rPr lang="da-DK" sz="2000" dirty="0"/>
              <a:t> is </a:t>
            </a:r>
            <a:r>
              <a:rPr lang="da-DK" sz="2000" dirty="0" err="1"/>
              <a:t>itself</a:t>
            </a:r>
            <a:r>
              <a:rPr lang="da-DK" sz="2000" dirty="0"/>
              <a:t> </a:t>
            </a:r>
            <a:r>
              <a:rPr lang="da-DK" sz="2000" dirty="0" err="1"/>
              <a:t>situated</a:t>
            </a:r>
            <a:endParaRPr lang="da-DK" sz="2000" dirty="0"/>
          </a:p>
          <a:p>
            <a:pPr>
              <a:buFont typeface="Symbol"/>
              <a:buChar char="Þ"/>
            </a:pPr>
            <a:r>
              <a:rPr lang="da-DK" sz="2000" dirty="0">
                <a:sym typeface="Symbol"/>
              </a:rPr>
              <a:t>The basic </a:t>
            </a:r>
            <a:r>
              <a:rPr lang="da-DK" sz="2000" dirty="0" err="1">
                <a:sym typeface="Symbol"/>
              </a:rPr>
              <a:t>question</a:t>
            </a:r>
            <a:r>
              <a:rPr lang="da-DK" sz="2000" dirty="0">
                <a:sym typeface="Symbol"/>
              </a:rPr>
              <a:t> is </a:t>
            </a:r>
            <a:r>
              <a:rPr lang="da-DK" sz="2000" dirty="0" err="1">
                <a:sym typeface="Symbol"/>
              </a:rPr>
              <a:t>hard</a:t>
            </a:r>
            <a:r>
              <a:rPr lang="da-DK" sz="2000" dirty="0">
                <a:sym typeface="Symbol"/>
              </a:rPr>
              <a:t>! And it is in plural:</a:t>
            </a:r>
          </a:p>
          <a:p>
            <a:pPr>
              <a:buFont typeface="Wingdings" panose="05000000000000000000" pitchFamily="2" charset="2"/>
              <a:buChar char="§"/>
            </a:pPr>
            <a:endParaRPr lang="da-DK" sz="2000" dirty="0"/>
          </a:p>
          <a:p>
            <a:pPr>
              <a:buFont typeface="Wingdings" panose="05000000000000000000" pitchFamily="2" charset="2"/>
              <a:buChar char="§"/>
            </a:pPr>
            <a:r>
              <a:rPr lang="da-DK" sz="2000" dirty="0" err="1"/>
              <a:t>Philosophical</a:t>
            </a:r>
            <a:r>
              <a:rPr lang="da-DK" sz="2000" dirty="0"/>
              <a:t>: </a:t>
            </a:r>
            <a:r>
              <a:rPr lang="da-DK" sz="2000" dirty="0" err="1"/>
              <a:t>what</a:t>
            </a:r>
            <a:r>
              <a:rPr lang="da-DK" sz="2000" dirty="0"/>
              <a:t> is </a:t>
            </a:r>
            <a:r>
              <a:rPr lang="da-DK" sz="2000" dirty="0" err="1"/>
              <a:t>involved</a:t>
            </a:r>
            <a:r>
              <a:rPr lang="da-DK" sz="2000" dirty="0"/>
              <a:t> in </a:t>
            </a:r>
            <a:r>
              <a:rPr lang="da-DK" sz="2000" dirty="0" err="1"/>
              <a:t>transforming</a:t>
            </a:r>
            <a:r>
              <a:rPr lang="da-DK" sz="2000" dirty="0"/>
              <a:t> </a:t>
            </a:r>
            <a:r>
              <a:rPr lang="da-DK" sz="2000" dirty="0" err="1"/>
              <a:t>knowledge</a:t>
            </a:r>
            <a:r>
              <a:rPr lang="da-DK" sz="2000" dirty="0"/>
              <a:t>?</a:t>
            </a:r>
          </a:p>
          <a:p>
            <a:pPr lvl="1">
              <a:buFont typeface="Wingdings" panose="05000000000000000000" pitchFamily="2" charset="2"/>
              <a:buChar char="§"/>
            </a:pPr>
            <a:r>
              <a:rPr lang="da-DK" sz="1800" dirty="0"/>
              <a:t>(</a:t>
            </a:r>
            <a:r>
              <a:rPr lang="da-DK" sz="1800" dirty="0" err="1"/>
              <a:t>What</a:t>
            </a:r>
            <a:r>
              <a:rPr lang="da-DK" sz="1800" dirty="0"/>
              <a:t> is </a:t>
            </a:r>
            <a:r>
              <a:rPr lang="da-DK" sz="1800" dirty="0" err="1"/>
              <a:t>knowledge</a:t>
            </a:r>
            <a:r>
              <a:rPr lang="da-DK" sz="1800" dirty="0"/>
              <a:t>?) (How </a:t>
            </a:r>
            <a:r>
              <a:rPr lang="da-DK" sz="1800" dirty="0" err="1"/>
              <a:t>does</a:t>
            </a:r>
            <a:r>
              <a:rPr lang="da-DK" sz="1800" dirty="0"/>
              <a:t> </a:t>
            </a:r>
            <a:r>
              <a:rPr lang="da-DK" sz="1800" dirty="0" err="1"/>
              <a:t>knowledge</a:t>
            </a:r>
            <a:r>
              <a:rPr lang="da-DK" sz="1800" dirty="0"/>
              <a:t> </a:t>
            </a:r>
            <a:r>
              <a:rPr lang="da-DK" sz="1800" dirty="0" err="1"/>
              <a:t>transform</a:t>
            </a:r>
            <a:r>
              <a:rPr lang="da-DK" sz="1800" dirty="0"/>
              <a:t>?) </a:t>
            </a:r>
          </a:p>
          <a:p>
            <a:pPr marL="252000" lvl="1" indent="0">
              <a:buNone/>
            </a:pPr>
            <a:r>
              <a:rPr lang="da-DK" sz="1800" dirty="0"/>
              <a:t>(</a:t>
            </a:r>
            <a:r>
              <a:rPr lang="da-DK" sz="1800" dirty="0" err="1"/>
              <a:t>What</a:t>
            </a:r>
            <a:r>
              <a:rPr lang="da-DK" sz="1800" dirty="0"/>
              <a:t> do </a:t>
            </a:r>
            <a:r>
              <a:rPr lang="da-DK" sz="1800" dirty="0" err="1"/>
              <a:t>we</a:t>
            </a:r>
            <a:r>
              <a:rPr lang="da-DK" sz="1800" dirty="0"/>
              <a:t> </a:t>
            </a:r>
            <a:r>
              <a:rPr lang="da-DK" sz="1800" dirty="0" err="1"/>
              <a:t>mean</a:t>
            </a:r>
            <a:r>
              <a:rPr lang="da-DK" sz="1800" dirty="0"/>
              <a:t> by </a:t>
            </a:r>
            <a:r>
              <a:rPr lang="da-DK" sz="1800" dirty="0" err="1"/>
              <a:t>context-dependency</a:t>
            </a:r>
            <a:r>
              <a:rPr lang="da-DK" sz="1800" dirty="0"/>
              <a:t>?)</a:t>
            </a:r>
          </a:p>
          <a:p>
            <a:pPr>
              <a:buFont typeface="Wingdings" panose="05000000000000000000" pitchFamily="2" charset="2"/>
              <a:buChar char="§"/>
            </a:pPr>
            <a:endParaRPr lang="da-DK" sz="2000" dirty="0"/>
          </a:p>
          <a:p>
            <a:pPr>
              <a:buFont typeface="Wingdings" panose="05000000000000000000" pitchFamily="2" charset="2"/>
              <a:buChar char="§"/>
            </a:pPr>
            <a:r>
              <a:rPr lang="da-DK" sz="2000" dirty="0"/>
              <a:t>Learning-</a:t>
            </a:r>
            <a:r>
              <a:rPr lang="da-DK" sz="2000" dirty="0" err="1"/>
              <a:t>theoretical</a:t>
            </a:r>
            <a:r>
              <a:rPr lang="da-DK" sz="2000" dirty="0"/>
              <a:t>: </a:t>
            </a:r>
            <a:r>
              <a:rPr lang="da-DK" sz="2000" dirty="0" err="1"/>
              <a:t>how</a:t>
            </a:r>
            <a:r>
              <a:rPr lang="da-DK" sz="2000" dirty="0"/>
              <a:t> do </a:t>
            </a:r>
            <a:r>
              <a:rPr lang="da-DK" sz="2000" dirty="0" err="1"/>
              <a:t>we</a:t>
            </a:r>
            <a:r>
              <a:rPr lang="da-DK" sz="2000" dirty="0"/>
              <a:t> </a:t>
            </a:r>
            <a:r>
              <a:rPr lang="da-DK" sz="2000" dirty="0" err="1"/>
              <a:t>learn</a:t>
            </a:r>
            <a:r>
              <a:rPr lang="da-DK" sz="2000" dirty="0"/>
              <a:t> to </a:t>
            </a:r>
            <a:r>
              <a:rPr lang="da-DK" sz="2000" dirty="0" err="1"/>
              <a:t>transform</a:t>
            </a:r>
            <a:r>
              <a:rPr lang="da-DK" sz="2000" dirty="0"/>
              <a:t> </a:t>
            </a:r>
            <a:r>
              <a:rPr lang="da-DK" sz="2000" dirty="0" err="1"/>
              <a:t>knowledge</a:t>
            </a:r>
            <a:r>
              <a:rPr lang="da-DK" sz="2000" dirty="0"/>
              <a:t>?</a:t>
            </a:r>
          </a:p>
          <a:p>
            <a:pPr>
              <a:buFont typeface="Wingdings" panose="05000000000000000000" pitchFamily="2" charset="2"/>
              <a:buChar char="§"/>
            </a:pPr>
            <a:endParaRPr lang="da-DK" sz="2000" dirty="0"/>
          </a:p>
          <a:p>
            <a:pPr>
              <a:buFont typeface="Wingdings" panose="05000000000000000000" pitchFamily="2" charset="2"/>
              <a:buChar char="§"/>
            </a:pPr>
            <a:r>
              <a:rPr lang="da-DK" sz="2000" dirty="0" err="1"/>
              <a:t>Pedagogical</a:t>
            </a:r>
            <a:r>
              <a:rPr lang="da-DK" sz="2000" dirty="0"/>
              <a:t>: </a:t>
            </a:r>
            <a:r>
              <a:rPr lang="da-DK" sz="2000" dirty="0" err="1"/>
              <a:t>how</a:t>
            </a:r>
            <a:r>
              <a:rPr lang="da-DK" sz="2000" dirty="0"/>
              <a:t> </a:t>
            </a:r>
            <a:r>
              <a:rPr lang="da-DK" sz="2000" dirty="0" err="1"/>
              <a:t>can</a:t>
            </a:r>
            <a:r>
              <a:rPr lang="da-DK" sz="2000" dirty="0"/>
              <a:t> </a:t>
            </a:r>
            <a:r>
              <a:rPr lang="da-DK" sz="2000" dirty="0" err="1"/>
              <a:t>we</a:t>
            </a:r>
            <a:r>
              <a:rPr lang="da-DK" sz="2000" dirty="0"/>
              <a:t> support </a:t>
            </a:r>
            <a:r>
              <a:rPr lang="da-DK" sz="2000" dirty="0" err="1"/>
              <a:t>others</a:t>
            </a:r>
            <a:r>
              <a:rPr lang="da-DK" sz="2000" dirty="0"/>
              <a:t> in learning it?</a:t>
            </a:r>
          </a:p>
          <a:p>
            <a:endParaRPr lang="da-DK" dirty="0"/>
          </a:p>
        </p:txBody>
      </p:sp>
      <p:sp>
        <p:nvSpPr>
          <p:cNvPr id="4" name="Pladsholder til dato 3">
            <a:extLst>
              <a:ext uri="{FF2B5EF4-FFF2-40B4-BE49-F238E27FC236}">
                <a16:creationId xmlns:a16="http://schemas.microsoft.com/office/drawing/2014/main" id="{6A3EDEF6-0EC0-49CC-A150-A2D92F1DAFBD}"/>
              </a:ext>
            </a:extLst>
          </p:cNvPr>
          <p:cNvSpPr>
            <a:spLocks noGrp="1"/>
          </p:cNvSpPr>
          <p:nvPr>
            <p:ph type="dt" sz="half" idx="20"/>
          </p:nvPr>
        </p:nvSpPr>
        <p:spPr/>
        <p:txBody>
          <a:bodyPr/>
          <a:lstStyle/>
          <a:p>
            <a:fld id="{D52B21C9-60FC-4075-90AA-17708EC5225D}" type="datetime1">
              <a:rPr lang="en-GB" smtClean="0"/>
              <a:t>21/05/2021</a:t>
            </a:fld>
            <a:endParaRPr lang="en-GB" dirty="0"/>
          </a:p>
        </p:txBody>
      </p:sp>
      <p:sp>
        <p:nvSpPr>
          <p:cNvPr id="5" name="Pladsholder til slidenummer 4">
            <a:extLst>
              <a:ext uri="{FF2B5EF4-FFF2-40B4-BE49-F238E27FC236}">
                <a16:creationId xmlns:a16="http://schemas.microsoft.com/office/drawing/2014/main" id="{F91B7BD0-B3CD-4E87-B03C-26C59CEB6A8F}"/>
              </a:ext>
            </a:extLst>
          </p:cNvPr>
          <p:cNvSpPr>
            <a:spLocks noGrp="1"/>
          </p:cNvSpPr>
          <p:nvPr>
            <p:ph type="sldNum" sz="quarter" idx="22"/>
          </p:nvPr>
        </p:nvSpPr>
        <p:spPr/>
        <p:txBody>
          <a:bodyPr/>
          <a:lstStyle/>
          <a:p>
            <a:fld id="{45D37B1E-C366-494F-A587-962AD9AABC83}" type="slidenum">
              <a:rPr lang="en-GB" smtClean="0"/>
              <a:pPr/>
              <a:t>13</a:t>
            </a:fld>
            <a:endParaRPr lang="en-GB" dirty="0"/>
          </a:p>
        </p:txBody>
      </p:sp>
      <p:grpSp>
        <p:nvGrpSpPr>
          <p:cNvPr id="14" name="Gruppe 13">
            <a:extLst>
              <a:ext uri="{FF2B5EF4-FFF2-40B4-BE49-F238E27FC236}">
                <a16:creationId xmlns:a16="http://schemas.microsoft.com/office/drawing/2014/main" id="{1189257A-6EA2-40B2-A018-C5CDF9516BF9}"/>
              </a:ext>
            </a:extLst>
          </p:cNvPr>
          <p:cNvGrpSpPr/>
          <p:nvPr/>
        </p:nvGrpSpPr>
        <p:grpSpPr>
          <a:xfrm>
            <a:off x="7035632" y="2207918"/>
            <a:ext cx="4828320" cy="2709581"/>
            <a:chOff x="4028305" y="2353057"/>
            <a:chExt cx="7173411" cy="4097170"/>
          </a:xfrm>
        </p:grpSpPr>
        <p:sp>
          <p:nvSpPr>
            <p:cNvPr id="15" name="Eksplosion 2 4">
              <a:extLst>
                <a:ext uri="{FF2B5EF4-FFF2-40B4-BE49-F238E27FC236}">
                  <a16:creationId xmlns:a16="http://schemas.microsoft.com/office/drawing/2014/main" id="{475B6057-0834-4393-93E5-F3C0EEF97350}"/>
                </a:ext>
              </a:extLst>
            </p:cNvPr>
            <p:cNvSpPr/>
            <p:nvPr/>
          </p:nvSpPr>
          <p:spPr>
            <a:xfrm>
              <a:off x="4028305" y="3954162"/>
              <a:ext cx="3385752" cy="2496065"/>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16" name="Ellipse 15">
              <a:extLst>
                <a:ext uri="{FF2B5EF4-FFF2-40B4-BE49-F238E27FC236}">
                  <a16:creationId xmlns:a16="http://schemas.microsoft.com/office/drawing/2014/main" id="{05F1B8FE-745A-48CB-9509-37122B4FF0FE}"/>
                </a:ext>
              </a:extLst>
            </p:cNvPr>
            <p:cNvSpPr/>
            <p:nvPr/>
          </p:nvSpPr>
          <p:spPr>
            <a:xfrm>
              <a:off x="5214551" y="2730840"/>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17" name="Ellipse 16">
              <a:extLst>
                <a:ext uri="{FF2B5EF4-FFF2-40B4-BE49-F238E27FC236}">
                  <a16:creationId xmlns:a16="http://schemas.microsoft.com/office/drawing/2014/main" id="{ED142399-A401-455C-8AAB-97D8466A4C4E}"/>
                </a:ext>
              </a:extLst>
            </p:cNvPr>
            <p:cNvSpPr/>
            <p:nvPr/>
          </p:nvSpPr>
          <p:spPr>
            <a:xfrm>
              <a:off x="5231024" y="4810932"/>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18" name="Nedadgående pil 7">
              <a:extLst>
                <a:ext uri="{FF2B5EF4-FFF2-40B4-BE49-F238E27FC236}">
                  <a16:creationId xmlns:a16="http://schemas.microsoft.com/office/drawing/2014/main" id="{75DF8249-DAEC-4192-BA7E-475272C12DD7}"/>
                </a:ext>
              </a:extLst>
            </p:cNvPr>
            <p:cNvSpPr/>
            <p:nvPr/>
          </p:nvSpPr>
          <p:spPr>
            <a:xfrm>
              <a:off x="5663510" y="3682313"/>
              <a:ext cx="45719" cy="444843"/>
            </a:xfrm>
            <a:prstGeom prst="downArrow">
              <a:avLst/>
            </a:prstGeom>
            <a:solidFill>
              <a:srgbClr val="4F81BD"/>
            </a:solidFill>
            <a:ln w="762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19" name="Tekstboks 8">
              <a:extLst>
                <a:ext uri="{FF2B5EF4-FFF2-40B4-BE49-F238E27FC236}">
                  <a16:creationId xmlns:a16="http://schemas.microsoft.com/office/drawing/2014/main" id="{A482206D-7E29-4F64-8F0A-833EB5109F1F}"/>
                </a:ext>
              </a:extLst>
            </p:cNvPr>
            <p:cNvSpPr txBox="1"/>
            <p:nvPr/>
          </p:nvSpPr>
          <p:spPr>
            <a:xfrm>
              <a:off x="6079525" y="2353057"/>
              <a:ext cx="3233795" cy="558469"/>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Transformation </a:t>
              </a:r>
              <a:r>
                <a:rPr kumimoji="0" lang="da-DK" sz="1800" b="0" i="0" u="none" strike="noStrike" kern="0" cap="none" spc="0" normalizeH="0" baseline="0" noProof="0" dirty="0" err="1">
                  <a:ln>
                    <a:noFill/>
                  </a:ln>
                  <a:solidFill>
                    <a:srgbClr val="000000"/>
                  </a:solidFill>
                  <a:effectLst/>
                  <a:uLnTx/>
                  <a:uFillTx/>
                  <a:latin typeface="Gill Sans"/>
                  <a:sym typeface="Gill Sans"/>
                </a:rPr>
                <a:t>skill</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sp>
          <p:nvSpPr>
            <p:cNvPr id="20" name="Tekstboks 9">
              <a:extLst>
                <a:ext uri="{FF2B5EF4-FFF2-40B4-BE49-F238E27FC236}">
                  <a16:creationId xmlns:a16="http://schemas.microsoft.com/office/drawing/2014/main" id="{ABBDE523-83FB-46AB-9FFA-BFD4CE305834}"/>
                </a:ext>
              </a:extLst>
            </p:cNvPr>
            <p:cNvSpPr txBox="1"/>
            <p:nvPr/>
          </p:nvSpPr>
          <p:spPr>
            <a:xfrm>
              <a:off x="7059683" y="4878238"/>
              <a:ext cx="4142033" cy="558469"/>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err="1">
                  <a:ln>
                    <a:noFill/>
                  </a:ln>
                  <a:solidFill>
                    <a:srgbClr val="000000"/>
                  </a:solidFill>
                  <a:effectLst/>
                  <a:uLnTx/>
                  <a:uFillTx/>
                  <a:latin typeface="Gill Sans"/>
                  <a:sym typeface="Gill Sans"/>
                </a:rPr>
                <a:t>Skill</a:t>
              </a:r>
              <a:r>
                <a:rPr kumimoji="0" lang="da-DK" sz="1800" b="0" i="0" u="none" strike="noStrike" kern="0" cap="none" spc="0" normalizeH="0" baseline="0" noProof="0" dirty="0">
                  <a:ln>
                    <a:noFill/>
                  </a:ln>
                  <a:solidFill>
                    <a:srgbClr val="000000"/>
                  </a:solidFill>
                  <a:effectLst/>
                  <a:uLnTx/>
                  <a:uFillTx/>
                  <a:latin typeface="Gill Sans"/>
                  <a:sym typeface="Gill Sans"/>
                </a:rPr>
                <a:t> </a:t>
              </a:r>
              <a:r>
                <a:rPr kumimoji="0" lang="da-DK" sz="1800" b="0" i="0" u="none" strike="noStrike" kern="0" cap="none" spc="0" normalizeH="0" baseline="0" noProof="0" dirty="0" err="1">
                  <a:ln>
                    <a:noFill/>
                  </a:ln>
                  <a:solidFill>
                    <a:srgbClr val="000000"/>
                  </a:solidFill>
                  <a:effectLst/>
                  <a:uLnTx/>
                  <a:uFillTx/>
                  <a:latin typeface="Gill Sans"/>
                  <a:sym typeface="Gill Sans"/>
                </a:rPr>
                <a:t>applied</a:t>
              </a:r>
              <a:r>
                <a:rPr kumimoji="0" lang="da-DK" sz="1800" b="0" i="0" u="none" strike="noStrike" kern="0" cap="none" spc="0" normalizeH="0" baseline="0" noProof="0" dirty="0">
                  <a:ln>
                    <a:noFill/>
                  </a:ln>
                  <a:solidFill>
                    <a:srgbClr val="000000"/>
                  </a:solidFill>
                  <a:effectLst/>
                  <a:uLnTx/>
                  <a:uFillTx/>
                  <a:latin typeface="Gill Sans"/>
                  <a:sym typeface="Gill Sans"/>
                </a:rPr>
                <a:t> in </a:t>
              </a:r>
              <a:r>
                <a:rPr kumimoji="0" lang="da-DK" sz="1800" b="0" i="0" u="none" strike="noStrike" kern="0" cap="none" spc="0" normalizeH="0" baseline="0" noProof="0" dirty="0" err="1">
                  <a:ln>
                    <a:noFill/>
                  </a:ln>
                  <a:solidFill>
                    <a:srgbClr val="000000"/>
                  </a:solidFill>
                  <a:effectLst/>
                  <a:uLnTx/>
                  <a:uFillTx/>
                  <a:latin typeface="Gill Sans"/>
                  <a:sym typeface="Gill Sans"/>
                </a:rPr>
                <a:t>resituation</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grpSp>
      <p:sp>
        <p:nvSpPr>
          <p:cNvPr id="21" name="Multiplicer 10">
            <a:extLst>
              <a:ext uri="{FF2B5EF4-FFF2-40B4-BE49-F238E27FC236}">
                <a16:creationId xmlns:a16="http://schemas.microsoft.com/office/drawing/2014/main" id="{46A405D8-BF3A-47DC-B6F2-367DC945ED52}"/>
              </a:ext>
            </a:extLst>
          </p:cNvPr>
          <p:cNvSpPr/>
          <p:nvPr/>
        </p:nvSpPr>
        <p:spPr>
          <a:xfrm>
            <a:off x="7214497" y="2616166"/>
            <a:ext cx="2008518" cy="1772907"/>
          </a:xfrm>
          <a:prstGeom prst="mathMultiply">
            <a:avLst/>
          </a:prstGeom>
          <a:solidFill>
            <a:srgbClr val="FF0000"/>
          </a:solidFill>
          <a:ln w="1905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2" name="Tekstfelt 21">
            <a:extLst>
              <a:ext uri="{FF2B5EF4-FFF2-40B4-BE49-F238E27FC236}">
                <a16:creationId xmlns:a16="http://schemas.microsoft.com/office/drawing/2014/main" id="{8885D7AD-9C6B-4F6E-BAAB-208CE1C975CE}"/>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dirty="0" err="1"/>
              <a:t>why</a:t>
            </a:r>
            <a:r>
              <a:rPr lang="da-DK" sz="1600" dirty="0"/>
              <a:t> and </a:t>
            </a:r>
            <a:r>
              <a:rPr lang="da-DK" sz="1600" b="1" dirty="0" err="1"/>
              <a:t>what</a:t>
            </a:r>
            <a:r>
              <a:rPr lang="da-DK" sz="1600" dirty="0"/>
              <a:t>?</a:t>
            </a:r>
          </a:p>
        </p:txBody>
      </p:sp>
    </p:spTree>
    <p:extLst>
      <p:ext uri="{BB962C8B-B14F-4D97-AF65-F5344CB8AC3E}">
        <p14:creationId xmlns:p14="http://schemas.microsoft.com/office/powerpoint/2010/main" val="2131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B852-1C76-450E-AF75-EFB06D0B43AD}"/>
              </a:ext>
            </a:extLst>
          </p:cNvPr>
          <p:cNvSpPr>
            <a:spLocks noGrp="1"/>
          </p:cNvSpPr>
          <p:nvPr>
            <p:ph type="title"/>
          </p:nvPr>
        </p:nvSpPr>
        <p:spPr>
          <a:xfrm>
            <a:off x="410400" y="927578"/>
            <a:ext cx="10962000" cy="671967"/>
          </a:xfrm>
        </p:spPr>
        <p:txBody>
          <a:bodyPr/>
          <a:lstStyle/>
          <a:p>
            <a:r>
              <a:rPr lang="da-DK" dirty="0" err="1"/>
              <a:t>Investigating</a:t>
            </a:r>
            <a:r>
              <a:rPr lang="da-DK" dirty="0"/>
              <a:t> the </a:t>
            </a:r>
            <a:r>
              <a:rPr lang="da-DK" dirty="0" err="1"/>
              <a:t>question</a:t>
            </a:r>
            <a:r>
              <a:rPr lang="da-DK" dirty="0"/>
              <a:t> </a:t>
            </a:r>
          </a:p>
        </p:txBody>
      </p:sp>
      <p:sp>
        <p:nvSpPr>
          <p:cNvPr id="3" name="Pladsholder til indhold 2">
            <a:extLst>
              <a:ext uri="{FF2B5EF4-FFF2-40B4-BE49-F238E27FC236}">
                <a16:creationId xmlns:a16="http://schemas.microsoft.com/office/drawing/2014/main" id="{2AE3B608-BB2F-4A80-8E1D-DE8291D17162}"/>
              </a:ext>
            </a:extLst>
          </p:cNvPr>
          <p:cNvSpPr>
            <a:spLocks noGrp="1"/>
          </p:cNvSpPr>
          <p:nvPr>
            <p:ph sz="quarter" idx="19"/>
          </p:nvPr>
        </p:nvSpPr>
        <p:spPr>
          <a:xfrm>
            <a:off x="411163" y="1846525"/>
            <a:ext cx="10961237" cy="3864462"/>
          </a:xfrm>
        </p:spPr>
        <p:txBody>
          <a:bodyPr/>
          <a:lstStyle/>
          <a:p>
            <a:pPr>
              <a:buFont typeface="Wingdings" panose="05000000000000000000" pitchFamily="2" charset="2"/>
              <a:buChar char="§"/>
            </a:pPr>
            <a:r>
              <a:rPr lang="da-DK" sz="2000" dirty="0" err="1"/>
              <a:t>Philosophical</a:t>
            </a:r>
            <a:r>
              <a:rPr lang="da-DK" sz="2000" dirty="0"/>
              <a:t> </a:t>
            </a:r>
            <a:r>
              <a:rPr lang="da-DK" sz="2000" dirty="0" err="1"/>
              <a:t>investigation</a:t>
            </a:r>
            <a:r>
              <a:rPr lang="da-DK" sz="2000" dirty="0"/>
              <a:t> of the </a:t>
            </a:r>
            <a:r>
              <a:rPr lang="da-DK" sz="2000" dirty="0" err="1"/>
              <a:t>concepts</a:t>
            </a:r>
            <a:r>
              <a:rPr lang="da-DK" sz="2000" dirty="0"/>
              <a:t> of </a:t>
            </a:r>
            <a:r>
              <a:rPr lang="da-DK" sz="2000" dirty="0" err="1"/>
              <a:t>knowledge</a:t>
            </a:r>
            <a:r>
              <a:rPr lang="da-DK" sz="2000" dirty="0"/>
              <a:t>, </a:t>
            </a:r>
            <a:r>
              <a:rPr lang="da-DK" sz="2000" dirty="0" err="1"/>
              <a:t>context-dependency</a:t>
            </a:r>
            <a:r>
              <a:rPr lang="da-DK" sz="2000" dirty="0"/>
              <a:t>, transformation</a:t>
            </a:r>
          </a:p>
          <a:p>
            <a:pPr lvl="1">
              <a:buFont typeface="Wingdings" panose="05000000000000000000" pitchFamily="2" charset="2"/>
              <a:buChar char="§"/>
            </a:pPr>
            <a:r>
              <a:rPr lang="da-DK" sz="1600" dirty="0" err="1"/>
              <a:t>What</a:t>
            </a:r>
            <a:r>
              <a:rPr lang="da-DK" sz="1600" dirty="0"/>
              <a:t> is </a:t>
            </a:r>
            <a:r>
              <a:rPr lang="da-DK" sz="1600" dirty="0" err="1"/>
              <a:t>philosophical</a:t>
            </a:r>
            <a:r>
              <a:rPr lang="da-DK" sz="1600" dirty="0"/>
              <a:t> </a:t>
            </a:r>
            <a:r>
              <a:rPr lang="da-DK" sz="1600" dirty="0" err="1"/>
              <a:t>investigation</a:t>
            </a:r>
            <a:r>
              <a:rPr lang="da-DK" sz="1600" dirty="0"/>
              <a:t> </a:t>
            </a:r>
            <a:r>
              <a:rPr lang="da-DK" sz="1600" dirty="0" err="1"/>
              <a:t>anyway</a:t>
            </a:r>
            <a:r>
              <a:rPr lang="da-DK" sz="1600" dirty="0"/>
              <a:t> - </a:t>
            </a:r>
            <a:r>
              <a:rPr lang="da-DK" sz="1600" dirty="0" err="1"/>
              <a:t>methodologically</a:t>
            </a:r>
            <a:r>
              <a:rPr lang="da-DK" sz="1600" dirty="0"/>
              <a:t>??</a:t>
            </a:r>
          </a:p>
          <a:p>
            <a:pPr lvl="1">
              <a:buFont typeface="Wingdings" panose="05000000000000000000" pitchFamily="2" charset="2"/>
              <a:buChar char="§"/>
            </a:pPr>
            <a:r>
              <a:rPr lang="da-DK" sz="1600" dirty="0"/>
              <a:t>(A talk in </a:t>
            </a:r>
            <a:r>
              <a:rPr lang="da-DK" sz="1600" dirty="0" err="1"/>
              <a:t>itself</a:t>
            </a:r>
            <a:r>
              <a:rPr lang="da-DK" sz="1600" dirty="0"/>
              <a:t>…)</a:t>
            </a:r>
          </a:p>
          <a:p>
            <a:pPr lvl="1">
              <a:buFont typeface="Wingdings" panose="05000000000000000000" pitchFamily="2" charset="2"/>
              <a:buChar char="§"/>
            </a:pPr>
            <a:r>
              <a:rPr lang="da-DK" sz="1600" dirty="0" err="1"/>
              <a:t>Suffice</a:t>
            </a:r>
            <a:r>
              <a:rPr lang="da-DK" sz="1600" dirty="0"/>
              <a:t> it </a:t>
            </a:r>
            <a:r>
              <a:rPr lang="da-DK" sz="1600" dirty="0" err="1"/>
              <a:t>here</a:t>
            </a:r>
            <a:r>
              <a:rPr lang="da-DK" sz="1600" dirty="0"/>
              <a:t> to </a:t>
            </a:r>
            <a:r>
              <a:rPr lang="da-DK" sz="1600" dirty="0" err="1"/>
              <a:t>say</a:t>
            </a:r>
            <a:r>
              <a:rPr lang="da-DK" sz="1600" dirty="0"/>
              <a:t>: </a:t>
            </a:r>
            <a:r>
              <a:rPr lang="da-DK" sz="1600" dirty="0" err="1"/>
              <a:t>Conceptual</a:t>
            </a:r>
            <a:r>
              <a:rPr lang="da-DK" sz="1600" dirty="0"/>
              <a:t> ”arm-</a:t>
            </a:r>
            <a:r>
              <a:rPr lang="da-DK" sz="1600" dirty="0" err="1"/>
              <a:t>chair</a:t>
            </a:r>
            <a:r>
              <a:rPr lang="da-DK" sz="1600" dirty="0"/>
              <a:t>” analyses in </a:t>
            </a:r>
            <a:r>
              <a:rPr lang="da-DK" sz="1600" dirty="0" err="1"/>
              <a:t>dialogue</a:t>
            </a:r>
            <a:r>
              <a:rPr lang="da-DK" sz="1600" dirty="0"/>
              <a:t> with … </a:t>
            </a:r>
          </a:p>
          <a:p>
            <a:pPr lvl="1">
              <a:buFont typeface="Wingdings" panose="05000000000000000000" pitchFamily="2" charset="2"/>
              <a:buChar char="§"/>
            </a:pPr>
            <a:r>
              <a:rPr lang="da-DK" sz="1600" dirty="0"/>
              <a:t>…</a:t>
            </a:r>
            <a:r>
              <a:rPr lang="da-DK" sz="1600" dirty="0" err="1"/>
              <a:t>empirical</a:t>
            </a:r>
            <a:r>
              <a:rPr lang="da-DK" sz="1600" dirty="0"/>
              <a:t> </a:t>
            </a:r>
            <a:r>
              <a:rPr lang="da-DK" sz="1600" dirty="0" err="1"/>
              <a:t>examples</a:t>
            </a:r>
            <a:r>
              <a:rPr lang="da-DK" sz="1600" dirty="0"/>
              <a:t>, </a:t>
            </a:r>
            <a:r>
              <a:rPr lang="da-DK" sz="1600" dirty="0" err="1"/>
              <a:t>semi-empirical</a:t>
            </a:r>
            <a:r>
              <a:rPr lang="da-DK" sz="1600" dirty="0"/>
              <a:t> </a:t>
            </a:r>
            <a:r>
              <a:rPr lang="da-DK" sz="1600" dirty="0" err="1"/>
              <a:t>everyday</a:t>
            </a:r>
            <a:r>
              <a:rPr lang="da-DK" sz="1600" dirty="0"/>
              <a:t> </a:t>
            </a:r>
            <a:r>
              <a:rPr lang="da-DK" sz="1600" dirty="0" err="1"/>
              <a:t>examples</a:t>
            </a:r>
            <a:r>
              <a:rPr lang="da-DK" sz="1600" dirty="0"/>
              <a:t>, </a:t>
            </a:r>
            <a:r>
              <a:rPr lang="da-DK" sz="1600" dirty="0" err="1"/>
              <a:t>phenomenological</a:t>
            </a:r>
            <a:r>
              <a:rPr lang="da-DK" sz="1600" dirty="0"/>
              <a:t> observations</a:t>
            </a:r>
          </a:p>
          <a:p>
            <a:pPr lvl="1">
              <a:buFont typeface="Wingdings" panose="05000000000000000000" pitchFamily="2" charset="2"/>
              <a:buChar char="§"/>
            </a:pPr>
            <a:r>
              <a:rPr lang="da-DK" sz="1600" dirty="0"/>
              <a:t>…</a:t>
            </a:r>
            <a:r>
              <a:rPr lang="da-DK" sz="1600" dirty="0" err="1"/>
              <a:t>obvious</a:t>
            </a:r>
            <a:r>
              <a:rPr lang="da-DK" sz="1600" dirty="0"/>
              <a:t> </a:t>
            </a:r>
            <a:r>
              <a:rPr lang="da-DK" sz="1600" dirty="0" err="1"/>
              <a:t>counter-examples</a:t>
            </a:r>
            <a:r>
              <a:rPr lang="da-DK" sz="1600" dirty="0"/>
              <a:t>, commonsense observations, </a:t>
            </a:r>
            <a:r>
              <a:rPr lang="da-DK" sz="1600" dirty="0" err="1"/>
              <a:t>critical</a:t>
            </a:r>
            <a:r>
              <a:rPr lang="da-DK" sz="1600" dirty="0"/>
              <a:t> </a:t>
            </a:r>
            <a:r>
              <a:rPr lang="da-DK" sz="1600" dirty="0" err="1"/>
              <a:t>presupposition</a:t>
            </a:r>
            <a:r>
              <a:rPr lang="da-DK" sz="1600" dirty="0"/>
              <a:t> </a:t>
            </a:r>
            <a:r>
              <a:rPr lang="da-DK" sz="1600" dirty="0" err="1"/>
              <a:t>analysis</a:t>
            </a:r>
            <a:endParaRPr lang="da-DK" sz="1600" dirty="0"/>
          </a:p>
          <a:p>
            <a:pPr lvl="1">
              <a:buFont typeface="Wingdings" panose="05000000000000000000" pitchFamily="2" charset="2"/>
              <a:buChar char="§"/>
            </a:pPr>
            <a:r>
              <a:rPr lang="da-DK" sz="1600" dirty="0"/>
              <a:t>”</a:t>
            </a:r>
            <a:r>
              <a:rPr lang="da-DK" sz="1600" dirty="0" err="1"/>
              <a:t>Reflective</a:t>
            </a:r>
            <a:r>
              <a:rPr lang="da-DK" sz="1600" dirty="0"/>
              <a:t> </a:t>
            </a:r>
            <a:r>
              <a:rPr lang="da-DK" sz="1600" dirty="0" err="1"/>
              <a:t>equilibrium</a:t>
            </a:r>
            <a:r>
              <a:rPr lang="da-DK" sz="1600" dirty="0"/>
              <a:t>” (</a:t>
            </a:r>
            <a:r>
              <a:rPr lang="da-DK" sz="1600" dirty="0" err="1"/>
              <a:t>Rawls</a:t>
            </a:r>
            <a:r>
              <a:rPr lang="da-DK" sz="1600" dirty="0"/>
              <a:t>, 1976)</a:t>
            </a:r>
          </a:p>
          <a:p>
            <a:pPr lvl="1">
              <a:buFont typeface="Wingdings" panose="05000000000000000000" pitchFamily="2" charset="2"/>
              <a:buChar char="§"/>
            </a:pPr>
            <a:r>
              <a:rPr lang="da-DK" sz="1600" dirty="0"/>
              <a:t>”</a:t>
            </a:r>
            <a:r>
              <a:rPr lang="da-DK" sz="1600" dirty="0" err="1"/>
              <a:t>Philosophy</a:t>
            </a:r>
            <a:r>
              <a:rPr lang="da-DK" sz="1600" dirty="0"/>
              <a:t> as a </a:t>
            </a:r>
            <a:r>
              <a:rPr lang="da-DK" sz="1600" dirty="0" err="1"/>
              <a:t>dialogue</a:t>
            </a:r>
            <a:r>
              <a:rPr lang="da-DK" sz="1600" dirty="0"/>
              <a:t> partner with a </a:t>
            </a:r>
            <a:r>
              <a:rPr lang="da-DK" sz="1600" dirty="0" err="1"/>
              <a:t>voice</a:t>
            </a:r>
            <a:r>
              <a:rPr lang="da-DK" sz="1600" dirty="0"/>
              <a:t> of </a:t>
            </a:r>
            <a:r>
              <a:rPr lang="da-DK" sz="1600" dirty="0" err="1"/>
              <a:t>its</a:t>
            </a:r>
            <a:r>
              <a:rPr lang="da-DK" sz="1600" dirty="0"/>
              <a:t> </a:t>
            </a:r>
            <a:r>
              <a:rPr lang="da-DK" sz="1600" dirty="0" err="1"/>
              <a:t>own</a:t>
            </a:r>
            <a:r>
              <a:rPr lang="da-DK" sz="1600" dirty="0"/>
              <a:t>”</a:t>
            </a:r>
          </a:p>
          <a:p>
            <a:pPr>
              <a:buFont typeface="Wingdings" panose="05000000000000000000" pitchFamily="2" charset="2"/>
              <a:buChar char="§"/>
            </a:pPr>
            <a:endParaRPr lang="da-DK" dirty="0"/>
          </a:p>
          <a:p>
            <a:pPr>
              <a:buFont typeface="Wingdings" panose="05000000000000000000" pitchFamily="2" charset="2"/>
              <a:buChar char="§"/>
            </a:pPr>
            <a:r>
              <a:rPr lang="da-DK" sz="2000" dirty="0"/>
              <a:t>Learning-</a:t>
            </a:r>
            <a:r>
              <a:rPr lang="da-DK" sz="2000" dirty="0" err="1"/>
              <a:t>theoretical</a:t>
            </a:r>
            <a:r>
              <a:rPr lang="da-DK" sz="2000" dirty="0"/>
              <a:t> </a:t>
            </a:r>
            <a:r>
              <a:rPr lang="da-DK" sz="2000" dirty="0" err="1"/>
              <a:t>investigation</a:t>
            </a:r>
            <a:endParaRPr lang="da-DK" sz="2000" dirty="0"/>
          </a:p>
          <a:p>
            <a:pPr lvl="1">
              <a:buFont typeface="Wingdings" panose="05000000000000000000" pitchFamily="2" charset="2"/>
              <a:buChar char="§"/>
            </a:pPr>
            <a:r>
              <a:rPr lang="da-DK" sz="1600" dirty="0" err="1"/>
              <a:t>Theoretical</a:t>
            </a:r>
            <a:r>
              <a:rPr lang="da-DK" sz="1600" dirty="0"/>
              <a:t> </a:t>
            </a:r>
            <a:r>
              <a:rPr lang="da-DK" sz="1600" dirty="0" err="1"/>
              <a:t>implications</a:t>
            </a:r>
            <a:r>
              <a:rPr lang="da-DK" sz="1600" dirty="0"/>
              <a:t> of </a:t>
            </a:r>
            <a:r>
              <a:rPr lang="da-DK" sz="1600" dirty="0" err="1"/>
              <a:t>empirical</a:t>
            </a:r>
            <a:r>
              <a:rPr lang="da-DK" sz="1600" dirty="0"/>
              <a:t> research on </a:t>
            </a:r>
            <a:r>
              <a:rPr lang="da-DK" sz="1600" dirty="0" err="1"/>
              <a:t>situated</a:t>
            </a:r>
            <a:r>
              <a:rPr lang="da-DK" sz="1600" dirty="0"/>
              <a:t> learning</a:t>
            </a:r>
          </a:p>
          <a:p>
            <a:pPr lvl="1">
              <a:buFont typeface="Wingdings" panose="05000000000000000000" pitchFamily="2" charset="2"/>
              <a:buChar char="§"/>
            </a:pPr>
            <a:r>
              <a:rPr lang="da-DK" sz="1600" dirty="0" err="1"/>
              <a:t>Developing</a:t>
            </a:r>
            <a:r>
              <a:rPr lang="da-DK" sz="1600" dirty="0"/>
              <a:t> and </a:t>
            </a:r>
            <a:r>
              <a:rPr lang="da-DK" sz="1600" dirty="0" err="1"/>
              <a:t>synthesizing</a:t>
            </a:r>
            <a:r>
              <a:rPr lang="da-DK" sz="1600" dirty="0"/>
              <a:t> </a:t>
            </a:r>
            <a:r>
              <a:rPr lang="da-DK" sz="1600" dirty="0" err="1"/>
              <a:t>different</a:t>
            </a:r>
            <a:r>
              <a:rPr lang="da-DK" sz="1600" dirty="0"/>
              <a:t> </a:t>
            </a:r>
            <a:r>
              <a:rPr lang="da-DK" sz="1600" dirty="0" err="1"/>
              <a:t>theoretical</a:t>
            </a:r>
            <a:r>
              <a:rPr lang="da-DK" sz="1600" dirty="0"/>
              <a:t> </a:t>
            </a:r>
            <a:r>
              <a:rPr lang="da-DK" sz="1600" dirty="0" err="1"/>
              <a:t>approaches</a:t>
            </a:r>
            <a:r>
              <a:rPr lang="da-DK" sz="1600" dirty="0"/>
              <a:t> to </a:t>
            </a:r>
            <a:r>
              <a:rPr lang="da-DK" sz="1600" dirty="0" err="1"/>
              <a:t>knowledge</a:t>
            </a:r>
            <a:r>
              <a:rPr lang="da-DK" sz="1600" dirty="0"/>
              <a:t> transfer and transformation</a:t>
            </a:r>
          </a:p>
          <a:p>
            <a:pPr lvl="1">
              <a:buFont typeface="Wingdings" panose="05000000000000000000" pitchFamily="2" charset="2"/>
              <a:buChar char="§"/>
            </a:pPr>
            <a:r>
              <a:rPr lang="da-DK" sz="1600" dirty="0" err="1"/>
              <a:t>Developing</a:t>
            </a:r>
            <a:r>
              <a:rPr lang="da-DK" sz="1600" dirty="0"/>
              <a:t> design </a:t>
            </a:r>
            <a:r>
              <a:rPr lang="da-DK" sz="1600" dirty="0" err="1"/>
              <a:t>principles</a:t>
            </a:r>
            <a:r>
              <a:rPr lang="da-DK" sz="1600" dirty="0"/>
              <a:t> for </a:t>
            </a:r>
            <a:r>
              <a:rPr lang="da-DK" sz="1600" dirty="0" err="1"/>
              <a:t>supporting</a:t>
            </a:r>
            <a:r>
              <a:rPr lang="da-DK" sz="1600" dirty="0"/>
              <a:t> learning </a:t>
            </a:r>
            <a:r>
              <a:rPr lang="da-DK" sz="1600" dirty="0" err="1"/>
              <a:t>knowledge</a:t>
            </a:r>
            <a:r>
              <a:rPr lang="da-DK" sz="1600" dirty="0"/>
              <a:t> transfer</a:t>
            </a:r>
          </a:p>
          <a:p>
            <a:pPr lvl="1">
              <a:buFont typeface="Wingdings" panose="05000000000000000000" pitchFamily="2" charset="2"/>
              <a:buChar char="§"/>
            </a:pPr>
            <a:endParaRPr lang="da-DK" dirty="0"/>
          </a:p>
          <a:p>
            <a:pPr>
              <a:buFont typeface="Wingdings" panose="05000000000000000000" pitchFamily="2" charset="2"/>
              <a:buChar char="§"/>
            </a:pPr>
            <a:r>
              <a:rPr lang="da-DK" sz="2000" dirty="0" err="1"/>
              <a:t>Pedagogical</a:t>
            </a:r>
            <a:r>
              <a:rPr lang="da-DK" sz="2000" dirty="0"/>
              <a:t> </a:t>
            </a:r>
            <a:r>
              <a:rPr lang="da-DK" sz="2000" dirty="0" err="1"/>
              <a:t>investigations</a:t>
            </a:r>
            <a:endParaRPr lang="da-DK" sz="2000" dirty="0"/>
          </a:p>
          <a:p>
            <a:pPr lvl="1">
              <a:buFont typeface="Wingdings" panose="05000000000000000000" pitchFamily="2" charset="2"/>
              <a:buChar char="§"/>
            </a:pPr>
            <a:r>
              <a:rPr lang="da-DK" sz="1600" dirty="0" err="1"/>
              <a:t>Empirical</a:t>
            </a:r>
            <a:r>
              <a:rPr lang="da-DK" sz="1600" dirty="0"/>
              <a:t> research </a:t>
            </a:r>
            <a:r>
              <a:rPr lang="da-DK" sz="1600" dirty="0" err="1"/>
              <a:t>utilizing</a:t>
            </a:r>
            <a:r>
              <a:rPr lang="da-DK" sz="1600" dirty="0"/>
              <a:t> Design </a:t>
            </a:r>
            <a:r>
              <a:rPr lang="da-DK" sz="1600" dirty="0" err="1"/>
              <a:t>Based</a:t>
            </a:r>
            <a:r>
              <a:rPr lang="da-DK" sz="1600" dirty="0"/>
              <a:t> Research </a:t>
            </a:r>
            <a:r>
              <a:rPr lang="da-DK" sz="1600" dirty="0" err="1"/>
              <a:t>methodology</a:t>
            </a:r>
            <a:endParaRPr lang="da-DK" sz="1600" dirty="0"/>
          </a:p>
          <a:p>
            <a:pPr lvl="1">
              <a:buFont typeface="Wingdings" panose="05000000000000000000" pitchFamily="2" charset="2"/>
              <a:buChar char="§"/>
            </a:pPr>
            <a:endParaRPr lang="da-DK" dirty="0"/>
          </a:p>
        </p:txBody>
      </p:sp>
      <p:sp>
        <p:nvSpPr>
          <p:cNvPr id="4" name="Pladsholder til dato 3">
            <a:extLst>
              <a:ext uri="{FF2B5EF4-FFF2-40B4-BE49-F238E27FC236}">
                <a16:creationId xmlns:a16="http://schemas.microsoft.com/office/drawing/2014/main" id="{DC3C3891-A6B0-460D-B05F-6EDE0EDC4047}"/>
              </a:ext>
            </a:extLst>
          </p:cNvPr>
          <p:cNvSpPr>
            <a:spLocks noGrp="1"/>
          </p:cNvSpPr>
          <p:nvPr>
            <p:ph type="dt" sz="half" idx="20"/>
          </p:nvPr>
        </p:nvSpPr>
        <p:spPr/>
        <p:txBody>
          <a:bodyPr/>
          <a:lstStyle/>
          <a:p>
            <a:fld id="{A4B3308A-5E7E-41D1-9CD6-17A3849668D0}" type="datetime1">
              <a:rPr lang="en-GB" smtClean="0"/>
              <a:t>21/05/2021</a:t>
            </a:fld>
            <a:endParaRPr lang="en-GB" dirty="0"/>
          </a:p>
        </p:txBody>
      </p:sp>
      <p:sp>
        <p:nvSpPr>
          <p:cNvPr id="5" name="Pladsholder til slidenummer 4">
            <a:extLst>
              <a:ext uri="{FF2B5EF4-FFF2-40B4-BE49-F238E27FC236}">
                <a16:creationId xmlns:a16="http://schemas.microsoft.com/office/drawing/2014/main" id="{77608172-7DA6-4175-A649-FD52783B3CCF}"/>
              </a:ext>
            </a:extLst>
          </p:cNvPr>
          <p:cNvSpPr>
            <a:spLocks noGrp="1"/>
          </p:cNvSpPr>
          <p:nvPr>
            <p:ph type="sldNum" sz="quarter" idx="22"/>
          </p:nvPr>
        </p:nvSpPr>
        <p:spPr/>
        <p:txBody>
          <a:bodyPr/>
          <a:lstStyle/>
          <a:p>
            <a:fld id="{45D37B1E-C366-494F-A587-962AD9AABC83}" type="slidenum">
              <a:rPr lang="en-GB" smtClean="0"/>
              <a:pPr/>
              <a:t>14</a:t>
            </a:fld>
            <a:endParaRPr lang="en-GB" dirty="0"/>
          </a:p>
        </p:txBody>
      </p:sp>
      <p:sp>
        <p:nvSpPr>
          <p:cNvPr id="6" name="Tekstfelt 5">
            <a:extLst>
              <a:ext uri="{FF2B5EF4-FFF2-40B4-BE49-F238E27FC236}">
                <a16:creationId xmlns:a16="http://schemas.microsoft.com/office/drawing/2014/main" id="{97C79440-5E2E-46FD-9EDA-02A9EBFF3B93}"/>
              </a:ext>
            </a:extLst>
          </p:cNvPr>
          <p:cNvSpPr txBox="1"/>
          <p:nvPr/>
        </p:nvSpPr>
        <p:spPr>
          <a:xfrm>
            <a:off x="6920447" y="274320"/>
            <a:ext cx="5129609" cy="246221"/>
          </a:xfrm>
          <a:prstGeom prst="rect">
            <a:avLst/>
          </a:prstGeom>
          <a:noFill/>
          <a:ln>
            <a:solidFill>
              <a:srgbClr val="000000"/>
            </a:solidFill>
          </a:ln>
        </p:spPr>
        <p:txBody>
          <a:bodyPr wrap="none" lIns="0" tIns="0" rIns="0" bIns="0" rtlCol="0">
            <a:spAutoFit/>
          </a:bodyPr>
          <a:lstStyle/>
          <a:p>
            <a:r>
              <a:rPr lang="da-DK" sz="1600" dirty="0" err="1"/>
              <a:t>Investigating</a:t>
            </a:r>
            <a:r>
              <a:rPr lang="da-DK" sz="1600" dirty="0"/>
              <a:t> the </a:t>
            </a:r>
            <a:r>
              <a:rPr lang="da-DK" sz="1600" dirty="0" err="1"/>
              <a:t>question</a:t>
            </a:r>
            <a:r>
              <a:rPr lang="da-DK" sz="1600" dirty="0"/>
              <a:t> – </a:t>
            </a:r>
            <a:r>
              <a:rPr lang="da-DK" sz="1600" dirty="0" err="1"/>
              <a:t>theoretically</a:t>
            </a:r>
            <a:r>
              <a:rPr lang="da-DK" sz="1600" dirty="0"/>
              <a:t> and </a:t>
            </a:r>
            <a:r>
              <a:rPr lang="da-DK" sz="1600" dirty="0" err="1"/>
              <a:t>empirically</a:t>
            </a:r>
            <a:endParaRPr lang="da-DK" sz="1600" dirty="0"/>
          </a:p>
        </p:txBody>
      </p:sp>
      <p:pic>
        <p:nvPicPr>
          <p:cNvPr id="7" name="Billede 6">
            <a:extLst>
              <a:ext uri="{FF2B5EF4-FFF2-40B4-BE49-F238E27FC236}">
                <a16:creationId xmlns:a16="http://schemas.microsoft.com/office/drawing/2014/main" id="{2C8D0C3E-8EF2-47B5-B755-87AA9BB1E07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 t="-1" r="56707" b="-67"/>
          <a:stretch/>
        </p:blipFill>
        <p:spPr>
          <a:xfrm>
            <a:off x="9240641" y="2793054"/>
            <a:ext cx="2624086" cy="1895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920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108A7-FA4E-4455-9E77-5664ABC50734}"/>
              </a:ext>
            </a:extLst>
          </p:cNvPr>
          <p:cNvSpPr>
            <a:spLocks noGrp="1"/>
          </p:cNvSpPr>
          <p:nvPr>
            <p:ph type="title"/>
          </p:nvPr>
        </p:nvSpPr>
        <p:spPr/>
        <p:txBody>
          <a:bodyPr/>
          <a:lstStyle/>
          <a:p>
            <a:r>
              <a:rPr lang="da-DK" sz="3200" dirty="0" err="1"/>
              <a:t>Detour</a:t>
            </a:r>
            <a:r>
              <a:rPr lang="da-DK" sz="3200" dirty="0"/>
              <a:t>: </a:t>
            </a:r>
            <a:r>
              <a:rPr lang="da-DK" sz="3200" dirty="0" err="1"/>
              <a:t>Virtues</a:t>
            </a:r>
            <a:r>
              <a:rPr lang="da-DK" sz="3200" dirty="0"/>
              <a:t> and </a:t>
            </a:r>
            <a:r>
              <a:rPr lang="da-DK" sz="3200" dirty="0" err="1"/>
              <a:t>vices</a:t>
            </a:r>
            <a:r>
              <a:rPr lang="da-DK" sz="3200" dirty="0"/>
              <a:t> of Design </a:t>
            </a:r>
            <a:r>
              <a:rPr lang="da-DK" sz="3200" dirty="0" err="1"/>
              <a:t>Based</a:t>
            </a:r>
            <a:r>
              <a:rPr lang="da-DK" sz="3200" dirty="0"/>
              <a:t> Research </a:t>
            </a:r>
          </a:p>
        </p:txBody>
      </p:sp>
      <p:sp>
        <p:nvSpPr>
          <p:cNvPr id="3" name="Pladsholder til indhold 2">
            <a:extLst>
              <a:ext uri="{FF2B5EF4-FFF2-40B4-BE49-F238E27FC236}">
                <a16:creationId xmlns:a16="http://schemas.microsoft.com/office/drawing/2014/main" id="{B6FF65F6-7A92-4446-A3FE-8D16AAB58C0B}"/>
              </a:ext>
            </a:extLst>
          </p:cNvPr>
          <p:cNvSpPr>
            <a:spLocks noGrp="1"/>
          </p:cNvSpPr>
          <p:nvPr>
            <p:ph sz="quarter" idx="19"/>
          </p:nvPr>
        </p:nvSpPr>
        <p:spPr/>
        <p:txBody>
          <a:bodyPr/>
          <a:lstStyle/>
          <a:p>
            <a:pPr marL="0" indent="0">
              <a:buNone/>
            </a:pPr>
            <a:r>
              <a:rPr lang="da-DK" sz="2000" dirty="0"/>
              <a:t>Overall </a:t>
            </a:r>
            <a:r>
              <a:rPr lang="da-DK" sz="2000" dirty="0" err="1"/>
              <a:t>methodology</a:t>
            </a:r>
            <a:r>
              <a:rPr lang="da-DK" sz="2000" dirty="0"/>
              <a:t> of Design </a:t>
            </a:r>
            <a:r>
              <a:rPr lang="da-DK" sz="2000" dirty="0" err="1"/>
              <a:t>Based</a:t>
            </a:r>
            <a:r>
              <a:rPr lang="da-DK" sz="2000" dirty="0"/>
              <a:t> Research (DBR):</a:t>
            </a:r>
          </a:p>
          <a:p>
            <a:pPr>
              <a:buFont typeface="Wingdings" panose="05000000000000000000" pitchFamily="2" charset="2"/>
              <a:buChar char="§"/>
            </a:pPr>
            <a:r>
              <a:rPr lang="da-DK" sz="2000" dirty="0"/>
              <a:t>Design solution to a problem in a </a:t>
            </a:r>
            <a:r>
              <a:rPr lang="da-DK" sz="2000" dirty="0" err="1"/>
              <a:t>natural</a:t>
            </a:r>
            <a:r>
              <a:rPr lang="da-DK" sz="2000" dirty="0"/>
              <a:t> </a:t>
            </a:r>
            <a:r>
              <a:rPr lang="da-DK" sz="2000" dirty="0" err="1"/>
              <a:t>setting</a:t>
            </a:r>
            <a:r>
              <a:rPr lang="da-DK" sz="2000" dirty="0"/>
              <a:t> in </a:t>
            </a:r>
            <a:r>
              <a:rPr lang="da-DK" sz="2000" dirty="0" err="1"/>
              <a:t>collaboration</a:t>
            </a:r>
            <a:r>
              <a:rPr lang="da-DK" sz="2000" dirty="0"/>
              <a:t> with </a:t>
            </a:r>
            <a:r>
              <a:rPr lang="da-DK" sz="2000" dirty="0" err="1"/>
              <a:t>practitioners</a:t>
            </a:r>
            <a:endParaRPr lang="da-DK" sz="2000" dirty="0"/>
          </a:p>
          <a:p>
            <a:pPr lvl="1">
              <a:buFont typeface="Wingdings" panose="05000000000000000000" pitchFamily="2" charset="2"/>
              <a:buChar char="§"/>
            </a:pPr>
            <a:r>
              <a:rPr lang="da-DK" sz="1800" dirty="0"/>
              <a:t>As a </a:t>
            </a:r>
            <a:r>
              <a:rPr lang="da-DK" sz="1800" dirty="0" err="1"/>
              <a:t>means</a:t>
            </a:r>
            <a:r>
              <a:rPr lang="da-DK" sz="1800" dirty="0"/>
              <a:t> for </a:t>
            </a:r>
            <a:r>
              <a:rPr lang="da-DK" sz="1800" dirty="0" err="1"/>
              <a:t>investigating</a:t>
            </a:r>
            <a:r>
              <a:rPr lang="da-DK" sz="1800" dirty="0"/>
              <a:t> a research </a:t>
            </a:r>
            <a:r>
              <a:rPr lang="da-DK" sz="1800" dirty="0" err="1"/>
              <a:t>question</a:t>
            </a:r>
            <a:endParaRPr lang="da-DK" sz="1800" dirty="0"/>
          </a:p>
          <a:p>
            <a:pPr lvl="1">
              <a:buFont typeface="Wingdings" panose="05000000000000000000" pitchFamily="2" charset="2"/>
              <a:buChar char="§"/>
            </a:pPr>
            <a:r>
              <a:rPr lang="da-DK" sz="1800" dirty="0"/>
              <a:t>As an </a:t>
            </a:r>
            <a:r>
              <a:rPr lang="da-DK" sz="1800" dirty="0" err="1"/>
              <a:t>attempt</a:t>
            </a:r>
            <a:r>
              <a:rPr lang="da-DK" sz="1800" dirty="0"/>
              <a:t> to </a:t>
            </a:r>
            <a:r>
              <a:rPr lang="da-DK" sz="1800" dirty="0" err="1"/>
              <a:t>solve</a:t>
            </a:r>
            <a:r>
              <a:rPr lang="da-DK" sz="1800" dirty="0"/>
              <a:t> a ”real </a:t>
            </a:r>
            <a:r>
              <a:rPr lang="da-DK" sz="1800" dirty="0" err="1"/>
              <a:t>world</a:t>
            </a:r>
            <a:r>
              <a:rPr lang="da-DK" sz="1800" dirty="0"/>
              <a:t>” problem</a:t>
            </a:r>
          </a:p>
          <a:p>
            <a:pPr lvl="2">
              <a:buFont typeface="Wingdings" panose="05000000000000000000" pitchFamily="2" charset="2"/>
              <a:buChar char="§"/>
            </a:pPr>
            <a:r>
              <a:rPr lang="da-DK" sz="1600" dirty="0" err="1"/>
              <a:t>E.g</a:t>
            </a:r>
            <a:r>
              <a:rPr lang="da-DK" sz="1600" dirty="0"/>
              <a:t>.: Problem: students </a:t>
            </a:r>
            <a:r>
              <a:rPr lang="da-DK" sz="1600" dirty="0" err="1"/>
              <a:t>lack</a:t>
            </a:r>
            <a:r>
              <a:rPr lang="da-DK" sz="1600" dirty="0"/>
              <a:t> of transfer, RQ: </a:t>
            </a:r>
            <a:r>
              <a:rPr lang="da-DK" sz="1600" dirty="0" err="1"/>
              <a:t>preconditions</a:t>
            </a:r>
            <a:r>
              <a:rPr lang="da-DK" sz="1600" dirty="0"/>
              <a:t> for and </a:t>
            </a:r>
            <a:r>
              <a:rPr lang="da-DK" sz="1600" dirty="0" err="1"/>
              <a:t>barriers</a:t>
            </a:r>
            <a:r>
              <a:rPr lang="da-DK" sz="1600" dirty="0"/>
              <a:t> to </a:t>
            </a:r>
            <a:r>
              <a:rPr lang="da-DK" sz="1600" dirty="0" err="1"/>
              <a:t>knowledge</a:t>
            </a:r>
            <a:r>
              <a:rPr lang="da-DK" sz="1600" dirty="0"/>
              <a:t> transformation</a:t>
            </a:r>
          </a:p>
          <a:p>
            <a:pPr>
              <a:buFont typeface="Wingdings" panose="05000000000000000000" pitchFamily="2" charset="2"/>
              <a:buChar char="§"/>
            </a:pPr>
            <a:r>
              <a:rPr lang="da-DK" sz="2000" dirty="0"/>
              <a:t>A form of Modus 2 Research (”</a:t>
            </a:r>
            <a:r>
              <a:rPr lang="da-DK" sz="2000" dirty="0" err="1"/>
              <a:t>applied</a:t>
            </a:r>
            <a:r>
              <a:rPr lang="da-DK" sz="2000" dirty="0"/>
              <a:t> research” </a:t>
            </a:r>
            <a:r>
              <a:rPr lang="da-DK" sz="2000" dirty="0" err="1"/>
              <a:t>rather</a:t>
            </a:r>
            <a:r>
              <a:rPr lang="da-DK" sz="2000" dirty="0"/>
              <a:t> </a:t>
            </a:r>
            <a:r>
              <a:rPr lang="da-DK" sz="2000" dirty="0" err="1"/>
              <a:t>than</a:t>
            </a:r>
            <a:r>
              <a:rPr lang="da-DK" sz="2000" dirty="0"/>
              <a:t> ”</a:t>
            </a:r>
            <a:r>
              <a:rPr lang="da-DK" sz="2000" dirty="0" err="1"/>
              <a:t>foundational</a:t>
            </a:r>
            <a:r>
              <a:rPr lang="da-DK" sz="2000" dirty="0"/>
              <a:t> research”)</a:t>
            </a:r>
          </a:p>
          <a:p>
            <a:pPr>
              <a:buFont typeface="Wingdings" panose="05000000000000000000" pitchFamily="2" charset="2"/>
              <a:buChar char="§"/>
            </a:pPr>
            <a:endParaRPr lang="da-DK" sz="2000" dirty="0"/>
          </a:p>
          <a:p>
            <a:pPr>
              <a:buFont typeface="Wingdings" panose="05000000000000000000" pitchFamily="2" charset="2"/>
              <a:buChar char="§"/>
            </a:pPr>
            <a:r>
              <a:rPr lang="da-DK" sz="2000" dirty="0"/>
              <a:t>”Experiment in situ”: </a:t>
            </a:r>
          </a:p>
          <a:p>
            <a:pPr lvl="1">
              <a:buFont typeface="Wingdings" panose="05000000000000000000" pitchFamily="2" charset="2"/>
              <a:buChar char="§"/>
            </a:pPr>
            <a:r>
              <a:rPr lang="da-DK" sz="2000" dirty="0" err="1"/>
              <a:t>Virtue</a:t>
            </a:r>
            <a:r>
              <a:rPr lang="da-DK" sz="2000" dirty="0"/>
              <a:t>: </a:t>
            </a:r>
            <a:r>
              <a:rPr lang="da-DK" sz="2000" dirty="0" err="1"/>
              <a:t>Epistemological</a:t>
            </a:r>
            <a:r>
              <a:rPr lang="da-DK" sz="2000" dirty="0"/>
              <a:t> </a:t>
            </a:r>
            <a:r>
              <a:rPr lang="da-DK" sz="2000" dirty="0" err="1"/>
              <a:t>access</a:t>
            </a:r>
            <a:r>
              <a:rPr lang="da-DK" sz="2000" dirty="0"/>
              <a:t> to </a:t>
            </a:r>
            <a:r>
              <a:rPr lang="da-DK" sz="2000" dirty="0" err="1"/>
              <a:t>investigating</a:t>
            </a:r>
            <a:r>
              <a:rPr lang="da-DK" sz="2000" dirty="0"/>
              <a:t> a </a:t>
            </a:r>
            <a:r>
              <a:rPr lang="da-DK" sz="2000" dirty="0" err="1"/>
              <a:t>phenomenon</a:t>
            </a:r>
            <a:r>
              <a:rPr lang="da-DK" sz="2000" dirty="0"/>
              <a:t> </a:t>
            </a:r>
            <a:r>
              <a:rPr lang="da-DK" sz="2000" dirty="0" err="1"/>
              <a:t>which</a:t>
            </a:r>
            <a:endParaRPr lang="da-DK" sz="2000" dirty="0"/>
          </a:p>
          <a:p>
            <a:pPr lvl="2">
              <a:buFont typeface="Wingdings" panose="05000000000000000000" pitchFamily="2" charset="2"/>
              <a:buChar char="§"/>
            </a:pPr>
            <a:r>
              <a:rPr lang="da-DK" sz="1800" dirty="0" err="1"/>
              <a:t>Might</a:t>
            </a:r>
            <a:r>
              <a:rPr lang="da-DK" sz="1800" dirty="0"/>
              <a:t> </a:t>
            </a:r>
            <a:r>
              <a:rPr lang="da-DK" sz="1800" dirty="0" err="1"/>
              <a:t>otherwise</a:t>
            </a:r>
            <a:r>
              <a:rPr lang="da-DK" sz="1800" dirty="0"/>
              <a:t> not </a:t>
            </a:r>
            <a:r>
              <a:rPr lang="da-DK" sz="1800" dirty="0" err="1"/>
              <a:t>exist</a:t>
            </a:r>
            <a:r>
              <a:rPr lang="da-DK" sz="1800" dirty="0"/>
              <a:t> (</a:t>
            </a:r>
            <a:r>
              <a:rPr lang="da-DK" sz="1800" dirty="0" err="1"/>
              <a:t>e.g</a:t>
            </a:r>
            <a:r>
              <a:rPr lang="da-DK" sz="1800" dirty="0"/>
              <a:t>. </a:t>
            </a:r>
            <a:r>
              <a:rPr lang="da-DK" sz="1800" dirty="0" err="1"/>
              <a:t>cognitive</a:t>
            </a:r>
            <a:r>
              <a:rPr lang="da-DK" sz="1800" dirty="0"/>
              <a:t> potential of a </a:t>
            </a:r>
            <a:r>
              <a:rPr lang="da-DK" sz="1800" dirty="0" err="1"/>
              <a:t>specific</a:t>
            </a:r>
            <a:r>
              <a:rPr lang="da-DK" sz="1800" dirty="0"/>
              <a:t> </a:t>
            </a:r>
            <a:r>
              <a:rPr lang="da-DK" sz="1800" dirty="0" err="1"/>
              <a:t>teaching</a:t>
            </a:r>
            <a:r>
              <a:rPr lang="da-DK" sz="1800" dirty="0"/>
              <a:t> </a:t>
            </a:r>
            <a:r>
              <a:rPr lang="da-DK" sz="1800" dirty="0" err="1"/>
              <a:t>method</a:t>
            </a:r>
            <a:r>
              <a:rPr lang="da-DK" sz="1800" dirty="0"/>
              <a:t> in a </a:t>
            </a:r>
            <a:r>
              <a:rPr lang="da-DK" sz="1800" dirty="0" err="1"/>
              <a:t>specific</a:t>
            </a:r>
            <a:r>
              <a:rPr lang="da-DK" sz="1800" dirty="0"/>
              <a:t> </a:t>
            </a:r>
            <a:r>
              <a:rPr lang="da-DK" sz="1800" dirty="0" err="1"/>
              <a:t>subject</a:t>
            </a:r>
            <a:r>
              <a:rPr lang="da-DK" sz="1800" dirty="0"/>
              <a:t>)</a:t>
            </a:r>
          </a:p>
          <a:p>
            <a:pPr lvl="2">
              <a:buFont typeface="Wingdings" panose="05000000000000000000" pitchFamily="2" charset="2"/>
              <a:buChar char="§"/>
            </a:pPr>
            <a:r>
              <a:rPr lang="da-DK" sz="1800" dirty="0" err="1"/>
              <a:t>Might</a:t>
            </a:r>
            <a:r>
              <a:rPr lang="da-DK" sz="1800" dirty="0"/>
              <a:t> </a:t>
            </a:r>
            <a:r>
              <a:rPr lang="da-DK" sz="1800" dirty="0" err="1"/>
              <a:t>be</a:t>
            </a:r>
            <a:r>
              <a:rPr lang="da-DK" sz="1800" dirty="0"/>
              <a:t> </a:t>
            </a:r>
            <a:r>
              <a:rPr lang="da-DK" sz="1800" dirty="0" err="1"/>
              <a:t>hidden</a:t>
            </a:r>
            <a:r>
              <a:rPr lang="da-DK" sz="1800" dirty="0"/>
              <a:t>/</a:t>
            </a:r>
            <a:r>
              <a:rPr lang="da-DK" sz="1800" dirty="0" err="1"/>
              <a:t>invisible</a:t>
            </a:r>
            <a:r>
              <a:rPr lang="da-DK" sz="1800" dirty="0"/>
              <a:t> (Kurt Lewin: ”If </a:t>
            </a:r>
            <a:r>
              <a:rPr lang="da-DK" sz="1800" dirty="0" err="1"/>
              <a:t>you</a:t>
            </a:r>
            <a:r>
              <a:rPr lang="da-DK" sz="1800" dirty="0"/>
              <a:t> </a:t>
            </a:r>
            <a:r>
              <a:rPr lang="da-DK" sz="1800" dirty="0" err="1"/>
              <a:t>want</a:t>
            </a:r>
            <a:r>
              <a:rPr lang="da-DK" sz="1800" dirty="0"/>
              <a:t> to </a:t>
            </a:r>
            <a:r>
              <a:rPr lang="da-DK" sz="1800" dirty="0" err="1"/>
              <a:t>truly</a:t>
            </a:r>
            <a:r>
              <a:rPr lang="da-DK" sz="1800" dirty="0"/>
              <a:t> understand </a:t>
            </a:r>
            <a:r>
              <a:rPr lang="da-DK" sz="1800" dirty="0" err="1"/>
              <a:t>something</a:t>
            </a:r>
            <a:r>
              <a:rPr lang="da-DK" sz="1800" dirty="0"/>
              <a:t>, </a:t>
            </a:r>
            <a:r>
              <a:rPr lang="da-DK" sz="1800" dirty="0" err="1"/>
              <a:t>try</a:t>
            </a:r>
            <a:r>
              <a:rPr lang="da-DK" sz="1800" dirty="0"/>
              <a:t> to </a:t>
            </a:r>
            <a:r>
              <a:rPr lang="da-DK" sz="1800" dirty="0" err="1"/>
              <a:t>change</a:t>
            </a:r>
            <a:r>
              <a:rPr lang="da-DK" sz="1800" dirty="0"/>
              <a:t> it”)</a:t>
            </a:r>
          </a:p>
          <a:p>
            <a:pPr lvl="1">
              <a:buFont typeface="Wingdings" panose="05000000000000000000" pitchFamily="2" charset="2"/>
              <a:buChar char="§"/>
            </a:pPr>
            <a:r>
              <a:rPr lang="da-DK" sz="2000" dirty="0"/>
              <a:t>Vice: </a:t>
            </a:r>
            <a:r>
              <a:rPr lang="da-DK" sz="2000" dirty="0" err="1"/>
              <a:t>Complexity</a:t>
            </a:r>
            <a:r>
              <a:rPr lang="da-DK" sz="2000" dirty="0"/>
              <a:t>, </a:t>
            </a:r>
            <a:r>
              <a:rPr lang="da-DK" sz="2000" dirty="0" err="1"/>
              <a:t>difficult</a:t>
            </a:r>
            <a:r>
              <a:rPr lang="da-DK" sz="2000" dirty="0"/>
              <a:t> to </a:t>
            </a:r>
            <a:r>
              <a:rPr lang="da-DK" sz="2000" dirty="0" err="1"/>
              <a:t>isolate</a:t>
            </a:r>
            <a:r>
              <a:rPr lang="da-DK" sz="2000" dirty="0"/>
              <a:t> variables and </a:t>
            </a:r>
            <a:r>
              <a:rPr lang="da-DK" sz="2000" dirty="0" err="1"/>
              <a:t>evaluate</a:t>
            </a:r>
            <a:r>
              <a:rPr lang="da-DK" sz="2000" dirty="0"/>
              <a:t> the </a:t>
            </a:r>
            <a:r>
              <a:rPr lang="da-DK" sz="2000" dirty="0" err="1"/>
              <a:t>effect</a:t>
            </a:r>
            <a:r>
              <a:rPr lang="da-DK" sz="2000" dirty="0"/>
              <a:t> of the design</a:t>
            </a:r>
          </a:p>
          <a:p>
            <a:pPr lvl="2">
              <a:buFont typeface="Wingdings" panose="05000000000000000000" pitchFamily="2" charset="2"/>
              <a:buChar char="§"/>
            </a:pPr>
            <a:r>
              <a:rPr lang="da-DK" sz="1800" dirty="0"/>
              <a:t>(</a:t>
            </a:r>
            <a:r>
              <a:rPr lang="da-DK" sz="1800" dirty="0" err="1"/>
              <a:t>arguably</a:t>
            </a:r>
            <a:r>
              <a:rPr lang="da-DK" sz="1800" dirty="0"/>
              <a:t>, </a:t>
            </a:r>
            <a:r>
              <a:rPr lang="da-DK" sz="1800" dirty="0" err="1"/>
              <a:t>trying</a:t>
            </a:r>
            <a:r>
              <a:rPr lang="da-DK" sz="1800" dirty="0"/>
              <a:t> to do so misses the </a:t>
            </a:r>
            <a:r>
              <a:rPr lang="da-DK" sz="1800" dirty="0" err="1"/>
              <a:t>whole</a:t>
            </a:r>
            <a:r>
              <a:rPr lang="da-DK" sz="1800" dirty="0"/>
              <a:t> point of in situ </a:t>
            </a:r>
            <a:r>
              <a:rPr lang="da-DK" sz="1800" dirty="0" err="1"/>
              <a:t>investigation</a:t>
            </a:r>
            <a:r>
              <a:rPr lang="da-DK" sz="1800" dirty="0"/>
              <a:t>…)</a:t>
            </a:r>
          </a:p>
          <a:p>
            <a:pPr marL="0" indent="0">
              <a:buNone/>
            </a:pPr>
            <a:endParaRPr lang="da-DK" sz="2000" dirty="0"/>
          </a:p>
          <a:p>
            <a:pPr marL="0" indent="0">
              <a:spcBef>
                <a:spcPts val="1200"/>
              </a:spcBef>
              <a:buNone/>
            </a:pPr>
            <a:r>
              <a:rPr lang="da-DK" sz="1300" dirty="0" err="1"/>
              <a:t>E.g</a:t>
            </a:r>
            <a:r>
              <a:rPr lang="da-DK" sz="1300" dirty="0"/>
              <a:t>. </a:t>
            </a:r>
            <a:r>
              <a:rPr lang="da-DK" sz="1300" dirty="0" err="1"/>
              <a:t>Amiel</a:t>
            </a:r>
            <a:r>
              <a:rPr lang="da-DK" sz="1300" dirty="0"/>
              <a:t> &amp; Reeves 2008, Barab &amp; </a:t>
            </a:r>
            <a:r>
              <a:rPr lang="da-DK" sz="1300" dirty="0" err="1"/>
              <a:t>Squire</a:t>
            </a:r>
            <a:r>
              <a:rPr lang="da-DK" sz="1300" dirty="0"/>
              <a:t> 2004, </a:t>
            </a:r>
            <a:r>
              <a:rPr lang="da-DK" sz="1300" dirty="0" err="1"/>
              <a:t>Gravemeijer</a:t>
            </a:r>
            <a:r>
              <a:rPr lang="da-DK" sz="1300" dirty="0"/>
              <a:t> &amp; Cobb 2006, </a:t>
            </a:r>
            <a:r>
              <a:rPr lang="da-DK" sz="1300" dirty="0" err="1"/>
              <a:t>McKenney</a:t>
            </a:r>
            <a:r>
              <a:rPr lang="da-DK" sz="1300" dirty="0"/>
              <a:t> &amp; Reeves 2014; Reeves 2006, Van den </a:t>
            </a:r>
            <a:r>
              <a:rPr lang="da-DK" sz="1300" dirty="0" err="1"/>
              <a:t>Akker</a:t>
            </a:r>
            <a:r>
              <a:rPr lang="da-DK" sz="1300" dirty="0"/>
              <a:t> 1999</a:t>
            </a:r>
          </a:p>
        </p:txBody>
      </p:sp>
      <p:sp>
        <p:nvSpPr>
          <p:cNvPr id="4" name="Pladsholder til dato 3">
            <a:extLst>
              <a:ext uri="{FF2B5EF4-FFF2-40B4-BE49-F238E27FC236}">
                <a16:creationId xmlns:a16="http://schemas.microsoft.com/office/drawing/2014/main" id="{F209F560-D346-4429-BB51-3CB46A60DC6A}"/>
              </a:ext>
            </a:extLst>
          </p:cNvPr>
          <p:cNvSpPr>
            <a:spLocks noGrp="1"/>
          </p:cNvSpPr>
          <p:nvPr>
            <p:ph type="dt" sz="half" idx="20"/>
          </p:nvPr>
        </p:nvSpPr>
        <p:spPr/>
        <p:txBody>
          <a:bodyPr/>
          <a:lstStyle/>
          <a:p>
            <a:fld id="{9CF851E4-C0C3-4053-8083-AF7E09F623E1}" type="datetime1">
              <a:rPr lang="en-GB" smtClean="0"/>
              <a:t>21/05/2021</a:t>
            </a:fld>
            <a:endParaRPr lang="en-GB" dirty="0"/>
          </a:p>
        </p:txBody>
      </p:sp>
      <p:sp>
        <p:nvSpPr>
          <p:cNvPr id="5" name="Pladsholder til slidenummer 4">
            <a:extLst>
              <a:ext uri="{FF2B5EF4-FFF2-40B4-BE49-F238E27FC236}">
                <a16:creationId xmlns:a16="http://schemas.microsoft.com/office/drawing/2014/main" id="{2E177DB5-59C1-4911-B53B-6FD251F88C6C}"/>
              </a:ext>
            </a:extLst>
          </p:cNvPr>
          <p:cNvSpPr>
            <a:spLocks noGrp="1"/>
          </p:cNvSpPr>
          <p:nvPr>
            <p:ph type="sldNum" sz="quarter" idx="22"/>
          </p:nvPr>
        </p:nvSpPr>
        <p:spPr/>
        <p:txBody>
          <a:bodyPr/>
          <a:lstStyle/>
          <a:p>
            <a:fld id="{45D37B1E-C366-494F-A587-962AD9AABC83}" type="slidenum">
              <a:rPr lang="en-GB" smtClean="0"/>
              <a:pPr/>
              <a:t>15</a:t>
            </a:fld>
            <a:endParaRPr lang="en-GB" dirty="0"/>
          </a:p>
        </p:txBody>
      </p:sp>
      <p:sp>
        <p:nvSpPr>
          <p:cNvPr id="6" name="Tekstfelt 5">
            <a:extLst>
              <a:ext uri="{FF2B5EF4-FFF2-40B4-BE49-F238E27FC236}">
                <a16:creationId xmlns:a16="http://schemas.microsoft.com/office/drawing/2014/main" id="{183DE03F-F865-4A81-908D-5FE8868C8473}"/>
              </a:ext>
            </a:extLst>
          </p:cNvPr>
          <p:cNvSpPr txBox="1"/>
          <p:nvPr/>
        </p:nvSpPr>
        <p:spPr>
          <a:xfrm>
            <a:off x="6920447" y="274320"/>
            <a:ext cx="5129609" cy="246221"/>
          </a:xfrm>
          <a:prstGeom prst="rect">
            <a:avLst/>
          </a:prstGeom>
          <a:noFill/>
          <a:ln>
            <a:solidFill>
              <a:srgbClr val="000000"/>
            </a:solidFill>
          </a:ln>
        </p:spPr>
        <p:txBody>
          <a:bodyPr wrap="none" lIns="0" tIns="0" rIns="0" bIns="0" rtlCol="0">
            <a:spAutoFit/>
          </a:bodyPr>
          <a:lstStyle/>
          <a:p>
            <a:r>
              <a:rPr lang="da-DK" sz="1600" dirty="0" err="1"/>
              <a:t>Investigating</a:t>
            </a:r>
            <a:r>
              <a:rPr lang="da-DK" sz="1600" dirty="0"/>
              <a:t> the </a:t>
            </a:r>
            <a:r>
              <a:rPr lang="da-DK" sz="1600" dirty="0" err="1"/>
              <a:t>question</a:t>
            </a:r>
            <a:r>
              <a:rPr lang="da-DK" sz="1600" dirty="0"/>
              <a:t> – </a:t>
            </a:r>
            <a:r>
              <a:rPr lang="da-DK" sz="1600" dirty="0" err="1"/>
              <a:t>theoretically</a:t>
            </a:r>
            <a:r>
              <a:rPr lang="da-DK" sz="1600" dirty="0"/>
              <a:t> and </a:t>
            </a:r>
            <a:r>
              <a:rPr lang="da-DK" sz="1600" b="1" dirty="0" err="1"/>
              <a:t>empirically</a:t>
            </a:r>
            <a:endParaRPr lang="da-DK" sz="1600" b="1" dirty="0"/>
          </a:p>
        </p:txBody>
      </p:sp>
    </p:spTree>
    <p:extLst>
      <p:ext uri="{BB962C8B-B14F-4D97-AF65-F5344CB8AC3E}">
        <p14:creationId xmlns:p14="http://schemas.microsoft.com/office/powerpoint/2010/main" val="28524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108A7-FA4E-4455-9E77-5664ABC50734}"/>
              </a:ext>
            </a:extLst>
          </p:cNvPr>
          <p:cNvSpPr>
            <a:spLocks noGrp="1"/>
          </p:cNvSpPr>
          <p:nvPr>
            <p:ph type="title"/>
          </p:nvPr>
        </p:nvSpPr>
        <p:spPr/>
        <p:txBody>
          <a:bodyPr/>
          <a:lstStyle/>
          <a:p>
            <a:r>
              <a:rPr lang="da-DK" sz="3200" dirty="0" err="1"/>
              <a:t>Detour</a:t>
            </a:r>
            <a:r>
              <a:rPr lang="da-DK" sz="3200" dirty="0"/>
              <a:t>: </a:t>
            </a:r>
            <a:r>
              <a:rPr lang="da-DK" sz="3200" dirty="0" err="1"/>
              <a:t>Virtues</a:t>
            </a:r>
            <a:r>
              <a:rPr lang="da-DK" sz="3200" dirty="0"/>
              <a:t> and </a:t>
            </a:r>
            <a:r>
              <a:rPr lang="da-DK" sz="3200" dirty="0" err="1"/>
              <a:t>vices</a:t>
            </a:r>
            <a:r>
              <a:rPr lang="da-DK" sz="3200" dirty="0"/>
              <a:t> of Design </a:t>
            </a:r>
            <a:r>
              <a:rPr lang="da-DK" sz="3200" dirty="0" err="1"/>
              <a:t>Based</a:t>
            </a:r>
            <a:r>
              <a:rPr lang="da-DK" sz="3200" dirty="0"/>
              <a:t> Research </a:t>
            </a:r>
          </a:p>
        </p:txBody>
      </p:sp>
      <p:sp>
        <p:nvSpPr>
          <p:cNvPr id="3" name="Pladsholder til indhold 2">
            <a:extLst>
              <a:ext uri="{FF2B5EF4-FFF2-40B4-BE49-F238E27FC236}">
                <a16:creationId xmlns:a16="http://schemas.microsoft.com/office/drawing/2014/main" id="{B6FF65F6-7A92-4446-A3FE-8D16AAB58C0B}"/>
              </a:ext>
            </a:extLst>
          </p:cNvPr>
          <p:cNvSpPr>
            <a:spLocks noGrp="1"/>
          </p:cNvSpPr>
          <p:nvPr>
            <p:ph sz="quarter" idx="19"/>
          </p:nvPr>
        </p:nvSpPr>
        <p:spPr/>
        <p:txBody>
          <a:bodyPr/>
          <a:lstStyle/>
          <a:p>
            <a:pPr>
              <a:buFont typeface="Wingdings" panose="05000000000000000000" pitchFamily="2" charset="2"/>
              <a:buChar char="§"/>
            </a:pPr>
            <a:r>
              <a:rPr lang="da-DK" sz="2000" dirty="0"/>
              <a:t>Collaboration with </a:t>
            </a:r>
            <a:r>
              <a:rPr lang="da-DK" sz="2000" dirty="0" err="1"/>
              <a:t>practitioners</a:t>
            </a:r>
            <a:r>
              <a:rPr lang="da-DK" sz="2000" dirty="0"/>
              <a:t>, </a:t>
            </a:r>
            <a:r>
              <a:rPr lang="da-DK" sz="2000" dirty="0" err="1"/>
              <a:t>involvement</a:t>
            </a:r>
            <a:r>
              <a:rPr lang="da-DK" sz="2000" dirty="0"/>
              <a:t> in practice (participation?)</a:t>
            </a:r>
          </a:p>
          <a:p>
            <a:pPr lvl="1">
              <a:buFont typeface="Wingdings" panose="05000000000000000000" pitchFamily="2" charset="2"/>
              <a:buChar char="§"/>
            </a:pPr>
            <a:r>
              <a:rPr lang="da-DK" sz="1800" dirty="0" err="1"/>
              <a:t>Virtue</a:t>
            </a:r>
            <a:r>
              <a:rPr lang="da-DK" sz="1800" dirty="0"/>
              <a:t>: in-</a:t>
            </a:r>
            <a:r>
              <a:rPr lang="da-DK" sz="1800" dirty="0" err="1"/>
              <a:t>depth</a:t>
            </a:r>
            <a:r>
              <a:rPr lang="da-DK" sz="1800" dirty="0"/>
              <a:t> </a:t>
            </a:r>
            <a:r>
              <a:rPr lang="da-DK" sz="1800" dirty="0" err="1"/>
              <a:t>understanding</a:t>
            </a:r>
            <a:r>
              <a:rPr lang="da-DK" sz="1800" dirty="0"/>
              <a:t> of </a:t>
            </a:r>
            <a:r>
              <a:rPr lang="da-DK" sz="1800" dirty="0" err="1"/>
              <a:t>context</a:t>
            </a:r>
            <a:r>
              <a:rPr lang="da-DK" sz="1800" dirty="0"/>
              <a:t>, </a:t>
            </a:r>
            <a:r>
              <a:rPr lang="da-DK" sz="1800" dirty="0" err="1"/>
              <a:t>close</a:t>
            </a:r>
            <a:r>
              <a:rPr lang="da-DK" sz="1800" dirty="0"/>
              <a:t>-up observation of </a:t>
            </a:r>
            <a:r>
              <a:rPr lang="da-DK" sz="1800" dirty="0" err="1"/>
              <a:t>effects</a:t>
            </a:r>
            <a:r>
              <a:rPr lang="da-DK" sz="1800" dirty="0"/>
              <a:t> of design</a:t>
            </a:r>
          </a:p>
          <a:p>
            <a:pPr lvl="1">
              <a:buFont typeface="Wingdings" panose="05000000000000000000" pitchFamily="2" charset="2"/>
              <a:buChar char="§"/>
            </a:pPr>
            <a:r>
              <a:rPr lang="da-DK" sz="1800" dirty="0"/>
              <a:t>Vice: bias on all sides… (</a:t>
            </a:r>
            <a:r>
              <a:rPr lang="da-DK" sz="1800" dirty="0" err="1"/>
              <a:t>confirmation</a:t>
            </a:r>
            <a:r>
              <a:rPr lang="da-DK" sz="1800" dirty="0"/>
              <a:t> bias, </a:t>
            </a:r>
            <a:r>
              <a:rPr lang="da-DK" sz="1800" dirty="0" err="1"/>
              <a:t>pleasing</a:t>
            </a:r>
            <a:r>
              <a:rPr lang="da-DK" sz="1800" dirty="0"/>
              <a:t> bias, </a:t>
            </a:r>
            <a:r>
              <a:rPr lang="da-DK" sz="1800" dirty="0" err="1"/>
              <a:t>collaborator</a:t>
            </a:r>
            <a:r>
              <a:rPr lang="da-DK" sz="1800" dirty="0"/>
              <a:t> bias)</a:t>
            </a:r>
          </a:p>
          <a:p>
            <a:pPr lvl="1">
              <a:buFont typeface="Wingdings" panose="05000000000000000000" pitchFamily="2" charset="2"/>
              <a:buChar char="§"/>
            </a:pPr>
            <a:r>
              <a:rPr lang="da-DK" sz="1800" dirty="0"/>
              <a:t>Vice: </a:t>
            </a:r>
            <a:r>
              <a:rPr lang="da-DK" sz="1800" dirty="0" err="1"/>
              <a:t>roles</a:t>
            </a:r>
            <a:r>
              <a:rPr lang="da-DK" sz="1800" dirty="0"/>
              <a:t> vis-a-vis </a:t>
            </a:r>
            <a:r>
              <a:rPr lang="da-DK" sz="1800" dirty="0" err="1"/>
              <a:t>practitioners</a:t>
            </a:r>
            <a:r>
              <a:rPr lang="da-DK" sz="1800" dirty="0"/>
              <a:t> not </a:t>
            </a:r>
            <a:r>
              <a:rPr lang="da-DK" sz="1800" dirty="0" err="1"/>
              <a:t>always</a:t>
            </a:r>
            <a:r>
              <a:rPr lang="da-DK" sz="1800" dirty="0"/>
              <a:t> clear, must </a:t>
            </a:r>
            <a:r>
              <a:rPr lang="da-DK" sz="1800" dirty="0" err="1"/>
              <a:t>be</a:t>
            </a:r>
            <a:r>
              <a:rPr lang="da-DK" sz="1800" dirty="0"/>
              <a:t> (</a:t>
            </a:r>
            <a:r>
              <a:rPr lang="da-DK" sz="1800" dirty="0" err="1"/>
              <a:t>constantly</a:t>
            </a:r>
            <a:r>
              <a:rPr lang="da-DK" sz="1800" dirty="0"/>
              <a:t>) (re-)</a:t>
            </a:r>
            <a:r>
              <a:rPr lang="da-DK" sz="1800" dirty="0" err="1"/>
              <a:t>negotiated</a:t>
            </a:r>
            <a:endParaRPr lang="da-DK" sz="1800" dirty="0"/>
          </a:p>
          <a:p>
            <a:pPr>
              <a:buFont typeface="Wingdings" panose="05000000000000000000" pitchFamily="2" charset="2"/>
              <a:buChar char="§"/>
            </a:pPr>
            <a:endParaRPr lang="da-DK" sz="2000" dirty="0"/>
          </a:p>
          <a:p>
            <a:pPr>
              <a:buFont typeface="Wingdings" panose="05000000000000000000" pitchFamily="2" charset="2"/>
              <a:buChar char="§"/>
            </a:pPr>
            <a:r>
              <a:rPr lang="da-DK" sz="2000" dirty="0" err="1"/>
              <a:t>Two</a:t>
            </a:r>
            <a:r>
              <a:rPr lang="da-DK" sz="2000" dirty="0"/>
              <a:t> </a:t>
            </a:r>
            <a:r>
              <a:rPr lang="da-DK" sz="2000" dirty="0" err="1"/>
              <a:t>aims</a:t>
            </a:r>
            <a:r>
              <a:rPr lang="da-DK" sz="2000" dirty="0"/>
              <a:t>: research and </a:t>
            </a:r>
            <a:r>
              <a:rPr lang="da-DK" sz="2000" dirty="0" err="1"/>
              <a:t>improvement</a:t>
            </a:r>
            <a:r>
              <a:rPr lang="da-DK" sz="2000" dirty="0"/>
              <a:t> of practice</a:t>
            </a:r>
          </a:p>
          <a:p>
            <a:pPr lvl="1">
              <a:buFont typeface="Wingdings" panose="05000000000000000000" pitchFamily="2" charset="2"/>
              <a:buChar char="§"/>
            </a:pPr>
            <a:r>
              <a:rPr lang="da-DK" sz="1800" dirty="0" err="1"/>
              <a:t>Virtue</a:t>
            </a:r>
            <a:r>
              <a:rPr lang="da-DK" sz="1800" dirty="0"/>
              <a:t>: </a:t>
            </a:r>
            <a:r>
              <a:rPr lang="da-DK" sz="1800" dirty="0" err="1"/>
              <a:t>societal</a:t>
            </a:r>
            <a:r>
              <a:rPr lang="da-DK" sz="1800" dirty="0"/>
              <a:t> </a:t>
            </a:r>
            <a:r>
              <a:rPr lang="da-DK" sz="1800" dirty="0" err="1"/>
              <a:t>relevance</a:t>
            </a:r>
            <a:r>
              <a:rPr lang="da-DK" sz="1800" dirty="0"/>
              <a:t> of research</a:t>
            </a:r>
          </a:p>
          <a:p>
            <a:pPr lvl="1">
              <a:buFont typeface="Wingdings" panose="05000000000000000000" pitchFamily="2" charset="2"/>
              <a:buChar char="§"/>
            </a:pPr>
            <a:r>
              <a:rPr lang="da-DK" sz="1800" dirty="0"/>
              <a:t>Vice: tensions </a:t>
            </a:r>
            <a:r>
              <a:rPr lang="da-DK" sz="1800" dirty="0" err="1"/>
              <a:t>between</a:t>
            </a:r>
            <a:r>
              <a:rPr lang="da-DK" sz="1800" dirty="0"/>
              <a:t> the </a:t>
            </a:r>
            <a:r>
              <a:rPr lang="da-DK" sz="1800" dirty="0" err="1"/>
              <a:t>aims</a:t>
            </a:r>
            <a:r>
              <a:rPr lang="da-DK" sz="1800" dirty="0"/>
              <a:t> </a:t>
            </a:r>
            <a:r>
              <a:rPr lang="da-DK" sz="1800" dirty="0" err="1"/>
              <a:t>emerge</a:t>
            </a:r>
            <a:r>
              <a:rPr lang="da-DK" sz="1800" dirty="0"/>
              <a:t> </a:t>
            </a:r>
            <a:r>
              <a:rPr lang="da-DK" sz="1800" dirty="0" err="1"/>
              <a:t>continuously</a:t>
            </a:r>
            <a:r>
              <a:rPr lang="da-DK" sz="1800" dirty="0"/>
              <a:t> – </a:t>
            </a:r>
            <a:r>
              <a:rPr lang="da-DK" sz="1800" dirty="0" err="1"/>
              <a:t>often</a:t>
            </a:r>
            <a:r>
              <a:rPr lang="da-DK" sz="1800" dirty="0"/>
              <a:t> </a:t>
            </a:r>
            <a:r>
              <a:rPr lang="da-DK" sz="1800" dirty="0" err="1"/>
              <a:t>leads</a:t>
            </a:r>
            <a:r>
              <a:rPr lang="da-DK" sz="1800" dirty="0"/>
              <a:t> to tensions </a:t>
            </a:r>
            <a:r>
              <a:rPr lang="da-DK" sz="1800" dirty="0" err="1"/>
              <a:t>between</a:t>
            </a:r>
            <a:r>
              <a:rPr lang="da-DK" sz="1800" dirty="0"/>
              <a:t> </a:t>
            </a:r>
            <a:r>
              <a:rPr lang="da-DK" sz="1800" dirty="0" err="1"/>
              <a:t>collaborators</a:t>
            </a:r>
            <a:endParaRPr lang="da-DK" sz="1800" dirty="0"/>
          </a:p>
        </p:txBody>
      </p:sp>
      <p:sp>
        <p:nvSpPr>
          <p:cNvPr id="4" name="Pladsholder til dato 3">
            <a:extLst>
              <a:ext uri="{FF2B5EF4-FFF2-40B4-BE49-F238E27FC236}">
                <a16:creationId xmlns:a16="http://schemas.microsoft.com/office/drawing/2014/main" id="{F209F560-D346-4429-BB51-3CB46A60DC6A}"/>
              </a:ext>
            </a:extLst>
          </p:cNvPr>
          <p:cNvSpPr>
            <a:spLocks noGrp="1"/>
          </p:cNvSpPr>
          <p:nvPr>
            <p:ph type="dt" sz="half" idx="20"/>
          </p:nvPr>
        </p:nvSpPr>
        <p:spPr/>
        <p:txBody>
          <a:bodyPr/>
          <a:lstStyle/>
          <a:p>
            <a:fld id="{9CF851E4-C0C3-4053-8083-AF7E09F623E1}" type="datetime1">
              <a:rPr lang="en-GB" smtClean="0"/>
              <a:t>21/05/2021</a:t>
            </a:fld>
            <a:endParaRPr lang="en-GB" dirty="0"/>
          </a:p>
        </p:txBody>
      </p:sp>
      <p:sp>
        <p:nvSpPr>
          <p:cNvPr id="5" name="Pladsholder til slidenummer 4">
            <a:extLst>
              <a:ext uri="{FF2B5EF4-FFF2-40B4-BE49-F238E27FC236}">
                <a16:creationId xmlns:a16="http://schemas.microsoft.com/office/drawing/2014/main" id="{2E177DB5-59C1-4911-B53B-6FD251F88C6C}"/>
              </a:ext>
            </a:extLst>
          </p:cNvPr>
          <p:cNvSpPr>
            <a:spLocks noGrp="1"/>
          </p:cNvSpPr>
          <p:nvPr>
            <p:ph type="sldNum" sz="quarter" idx="22"/>
          </p:nvPr>
        </p:nvSpPr>
        <p:spPr/>
        <p:txBody>
          <a:bodyPr/>
          <a:lstStyle/>
          <a:p>
            <a:fld id="{45D37B1E-C366-494F-A587-962AD9AABC83}" type="slidenum">
              <a:rPr lang="en-GB" smtClean="0"/>
              <a:pPr/>
              <a:t>16</a:t>
            </a:fld>
            <a:endParaRPr lang="en-GB" dirty="0"/>
          </a:p>
        </p:txBody>
      </p:sp>
      <p:sp>
        <p:nvSpPr>
          <p:cNvPr id="6" name="Tekstfelt 5">
            <a:extLst>
              <a:ext uri="{FF2B5EF4-FFF2-40B4-BE49-F238E27FC236}">
                <a16:creationId xmlns:a16="http://schemas.microsoft.com/office/drawing/2014/main" id="{183DE03F-F865-4A81-908D-5FE8868C8473}"/>
              </a:ext>
            </a:extLst>
          </p:cNvPr>
          <p:cNvSpPr txBox="1"/>
          <p:nvPr/>
        </p:nvSpPr>
        <p:spPr>
          <a:xfrm>
            <a:off x="6920447" y="274320"/>
            <a:ext cx="5129609" cy="246221"/>
          </a:xfrm>
          <a:prstGeom prst="rect">
            <a:avLst/>
          </a:prstGeom>
          <a:noFill/>
          <a:ln>
            <a:solidFill>
              <a:srgbClr val="000000"/>
            </a:solidFill>
          </a:ln>
        </p:spPr>
        <p:txBody>
          <a:bodyPr wrap="none" lIns="0" tIns="0" rIns="0" bIns="0" rtlCol="0">
            <a:spAutoFit/>
          </a:bodyPr>
          <a:lstStyle/>
          <a:p>
            <a:r>
              <a:rPr lang="da-DK" sz="1600" dirty="0" err="1"/>
              <a:t>Investigating</a:t>
            </a:r>
            <a:r>
              <a:rPr lang="da-DK" sz="1600" dirty="0"/>
              <a:t> the </a:t>
            </a:r>
            <a:r>
              <a:rPr lang="da-DK" sz="1600" dirty="0" err="1"/>
              <a:t>question</a:t>
            </a:r>
            <a:r>
              <a:rPr lang="da-DK" sz="1600" dirty="0"/>
              <a:t> – </a:t>
            </a:r>
            <a:r>
              <a:rPr lang="da-DK" sz="1600" dirty="0" err="1"/>
              <a:t>theoretically</a:t>
            </a:r>
            <a:r>
              <a:rPr lang="da-DK" sz="1600" dirty="0"/>
              <a:t> and </a:t>
            </a:r>
            <a:r>
              <a:rPr lang="da-DK" sz="1600" b="1" dirty="0" err="1"/>
              <a:t>empirically</a:t>
            </a:r>
            <a:endParaRPr lang="da-DK" sz="1600" b="1" dirty="0"/>
          </a:p>
        </p:txBody>
      </p:sp>
      <p:graphicFrame>
        <p:nvGraphicFramePr>
          <p:cNvPr id="7" name="Diagram 6">
            <a:extLst>
              <a:ext uri="{FF2B5EF4-FFF2-40B4-BE49-F238E27FC236}">
                <a16:creationId xmlns:a16="http://schemas.microsoft.com/office/drawing/2014/main" id="{56E397E3-8C1C-410E-858D-3A3F91D47F6A}"/>
              </a:ext>
            </a:extLst>
          </p:cNvPr>
          <p:cNvGraphicFramePr/>
          <p:nvPr>
            <p:extLst>
              <p:ext uri="{D42A27DB-BD31-4B8C-83A1-F6EECF244321}">
                <p14:modId xmlns:p14="http://schemas.microsoft.com/office/powerpoint/2010/main" val="2784157979"/>
              </p:ext>
            </p:extLst>
          </p:nvPr>
        </p:nvGraphicFramePr>
        <p:xfrm>
          <a:off x="2032000" y="5215815"/>
          <a:ext cx="8128000" cy="139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5FC5112-2C7E-4141-944E-D18126FEE465}"/>
              </a:ext>
            </a:extLst>
          </p:cNvPr>
          <p:cNvSpPr>
            <a:spLocks noGrp="1"/>
          </p:cNvSpPr>
          <p:nvPr>
            <p:ph sz="quarter" idx="19"/>
          </p:nvPr>
        </p:nvSpPr>
        <p:spPr>
          <a:xfrm>
            <a:off x="411163" y="1729079"/>
            <a:ext cx="10961237" cy="1771099"/>
          </a:xfrm>
        </p:spPr>
        <p:txBody>
          <a:bodyPr/>
          <a:lstStyle/>
          <a:p>
            <a:pPr marL="0" indent="0">
              <a:buNone/>
            </a:pPr>
            <a:r>
              <a:rPr lang="da-DK" sz="2000" dirty="0"/>
              <a:t>More </a:t>
            </a:r>
            <a:r>
              <a:rPr lang="da-DK" sz="2000" dirty="0" err="1"/>
              <a:t>specific</a:t>
            </a:r>
            <a:r>
              <a:rPr lang="da-DK" sz="2000" dirty="0"/>
              <a:t> </a:t>
            </a:r>
            <a:r>
              <a:rPr lang="da-DK" sz="2000" dirty="0" err="1"/>
              <a:t>methodology</a:t>
            </a:r>
            <a:endParaRPr lang="da-DK" sz="2000" dirty="0"/>
          </a:p>
          <a:p>
            <a:pPr>
              <a:buFont typeface="Wingdings" panose="05000000000000000000" pitchFamily="2" charset="2"/>
              <a:buChar char="§"/>
            </a:pPr>
            <a:r>
              <a:rPr lang="da-DK" sz="2000" dirty="0"/>
              <a:t>Intervention in </a:t>
            </a:r>
            <a:r>
              <a:rPr lang="da-DK" sz="2000" dirty="0" err="1"/>
              <a:t>specific</a:t>
            </a:r>
            <a:r>
              <a:rPr lang="da-DK" sz="2000" dirty="0"/>
              <a:t>, </a:t>
            </a:r>
            <a:r>
              <a:rPr lang="da-DK" sz="2000" dirty="0" err="1"/>
              <a:t>local</a:t>
            </a:r>
            <a:r>
              <a:rPr lang="da-DK" sz="2000" dirty="0"/>
              <a:t> practices</a:t>
            </a:r>
          </a:p>
          <a:p>
            <a:pPr>
              <a:buFont typeface="Wingdings" panose="05000000000000000000" pitchFamily="2" charset="2"/>
              <a:buChar char="§"/>
            </a:pPr>
            <a:r>
              <a:rPr lang="da-DK" sz="2000" dirty="0"/>
              <a:t>Iterative design – </a:t>
            </a:r>
            <a:r>
              <a:rPr lang="da-DK" sz="2000" dirty="0" err="1"/>
              <a:t>several</a:t>
            </a:r>
            <a:r>
              <a:rPr lang="da-DK" sz="2000" dirty="0"/>
              <a:t> </a:t>
            </a:r>
            <a:r>
              <a:rPr lang="da-DK" sz="2000" dirty="0" err="1"/>
              <a:t>cycles</a:t>
            </a:r>
            <a:r>
              <a:rPr lang="da-DK" sz="2000" dirty="0"/>
              <a:t> of </a:t>
            </a:r>
            <a:r>
              <a:rPr lang="da-DK" sz="2000" dirty="0" err="1"/>
              <a:t>qualifying</a:t>
            </a:r>
            <a:r>
              <a:rPr lang="da-DK" sz="2000" dirty="0"/>
              <a:t> design (</a:t>
            </a:r>
            <a:r>
              <a:rPr lang="da-DK" sz="2000" dirty="0" err="1"/>
              <a:t>redesign</a:t>
            </a:r>
            <a:r>
              <a:rPr lang="da-DK" sz="2000" dirty="0"/>
              <a:t>)</a:t>
            </a:r>
          </a:p>
          <a:p>
            <a:pPr>
              <a:buFont typeface="Wingdings" panose="05000000000000000000" pitchFamily="2" charset="2"/>
              <a:buChar char="§"/>
            </a:pPr>
            <a:r>
              <a:rPr lang="da-DK" sz="2000" dirty="0" err="1"/>
              <a:t>Ethnographic</a:t>
            </a:r>
            <a:r>
              <a:rPr lang="da-DK" sz="2000" dirty="0"/>
              <a:t> observation, </a:t>
            </a:r>
            <a:r>
              <a:rPr lang="da-DK" sz="2000" dirty="0" err="1"/>
              <a:t>analysis</a:t>
            </a:r>
            <a:r>
              <a:rPr lang="da-DK" sz="2000" dirty="0"/>
              <a:t> of </a:t>
            </a:r>
            <a:r>
              <a:rPr lang="da-DK" sz="2000" dirty="0" err="1"/>
              <a:t>assignments</a:t>
            </a:r>
            <a:r>
              <a:rPr lang="da-DK" sz="2000" dirty="0"/>
              <a:t>, interviews</a:t>
            </a:r>
          </a:p>
          <a:p>
            <a:pPr marL="0" indent="0">
              <a:buNone/>
            </a:pPr>
            <a:r>
              <a:rPr lang="da-DK" sz="2000" dirty="0" err="1"/>
              <a:t>Further</a:t>
            </a:r>
            <a:r>
              <a:rPr lang="da-DK" sz="2000" dirty="0"/>
              <a:t> </a:t>
            </a:r>
            <a:r>
              <a:rPr lang="da-DK" sz="2000" dirty="0" err="1"/>
              <a:t>vices</a:t>
            </a:r>
            <a:r>
              <a:rPr lang="da-DK" sz="2000" dirty="0"/>
              <a:t>: ”data </a:t>
            </a:r>
            <a:r>
              <a:rPr lang="da-DK" sz="2000" dirty="0" err="1"/>
              <a:t>death</a:t>
            </a:r>
            <a:r>
              <a:rPr lang="da-DK" sz="2000" dirty="0"/>
              <a:t>”, </a:t>
            </a:r>
            <a:r>
              <a:rPr lang="da-DK" sz="2000" dirty="0" err="1"/>
              <a:t>generalizability</a:t>
            </a:r>
            <a:endParaRPr lang="da-DK" sz="2000" dirty="0"/>
          </a:p>
          <a:p>
            <a:pPr marL="0" indent="0">
              <a:buNone/>
            </a:pPr>
            <a:r>
              <a:rPr lang="da-DK" sz="2000" dirty="0"/>
              <a:t>(</a:t>
            </a:r>
            <a:r>
              <a:rPr lang="da-DK" sz="2000" dirty="0" err="1"/>
              <a:t>Further</a:t>
            </a:r>
            <a:r>
              <a:rPr lang="da-DK" sz="2000" dirty="0"/>
              <a:t>) </a:t>
            </a:r>
            <a:r>
              <a:rPr lang="da-DK" sz="2000" dirty="0" err="1"/>
              <a:t>virtue</a:t>
            </a:r>
            <a:r>
              <a:rPr lang="da-DK" sz="2000" dirty="0"/>
              <a:t>: </a:t>
            </a:r>
            <a:r>
              <a:rPr lang="da-DK" sz="2000" dirty="0" err="1"/>
              <a:t>regarding</a:t>
            </a:r>
            <a:r>
              <a:rPr lang="da-DK" sz="2000" dirty="0"/>
              <a:t> ”</a:t>
            </a:r>
            <a:r>
              <a:rPr lang="da-DK" sz="2000" dirty="0" err="1"/>
              <a:t>looking</a:t>
            </a:r>
            <a:r>
              <a:rPr lang="da-DK" sz="2000" dirty="0"/>
              <a:t> for the </a:t>
            </a:r>
            <a:r>
              <a:rPr lang="da-DK" sz="2000" dirty="0" err="1"/>
              <a:t>keys</a:t>
            </a:r>
            <a:r>
              <a:rPr lang="da-DK" sz="2000" dirty="0"/>
              <a:t>”</a:t>
            </a:r>
            <a:endParaRPr lang="da-DK" sz="1800" dirty="0"/>
          </a:p>
          <a:p>
            <a:pPr>
              <a:buFont typeface="Wingdings" panose="05000000000000000000" pitchFamily="2" charset="2"/>
              <a:buChar char="§"/>
            </a:pPr>
            <a:endParaRPr lang="da-DK" dirty="0"/>
          </a:p>
        </p:txBody>
      </p:sp>
      <p:sp>
        <p:nvSpPr>
          <p:cNvPr id="4" name="Pladsholder til dato 3">
            <a:extLst>
              <a:ext uri="{FF2B5EF4-FFF2-40B4-BE49-F238E27FC236}">
                <a16:creationId xmlns:a16="http://schemas.microsoft.com/office/drawing/2014/main" id="{069F40C9-1507-4308-BE3A-B0CC2A5240BD}"/>
              </a:ext>
            </a:extLst>
          </p:cNvPr>
          <p:cNvSpPr>
            <a:spLocks noGrp="1"/>
          </p:cNvSpPr>
          <p:nvPr>
            <p:ph type="dt" sz="half" idx="20"/>
          </p:nvPr>
        </p:nvSpPr>
        <p:spPr/>
        <p:txBody>
          <a:bodyPr/>
          <a:lstStyle/>
          <a:p>
            <a:fld id="{7686D7CA-C593-498E-95CA-A9F9AB121066}" type="datetime1">
              <a:rPr lang="da-DK" smtClean="0"/>
              <a:t>21-05-2021</a:t>
            </a:fld>
            <a:endParaRPr lang="da-DK" dirty="0"/>
          </a:p>
        </p:txBody>
      </p:sp>
      <p:sp>
        <p:nvSpPr>
          <p:cNvPr id="5" name="Pladsholder til slidenummer 4">
            <a:extLst>
              <a:ext uri="{FF2B5EF4-FFF2-40B4-BE49-F238E27FC236}">
                <a16:creationId xmlns:a16="http://schemas.microsoft.com/office/drawing/2014/main" id="{F7C2D68D-E24D-4E0C-9885-85F0454E1F54}"/>
              </a:ext>
            </a:extLst>
          </p:cNvPr>
          <p:cNvSpPr>
            <a:spLocks noGrp="1"/>
          </p:cNvSpPr>
          <p:nvPr>
            <p:ph type="sldNum" sz="quarter" idx="22"/>
          </p:nvPr>
        </p:nvSpPr>
        <p:spPr/>
        <p:txBody>
          <a:bodyPr/>
          <a:lstStyle/>
          <a:p>
            <a:fld id="{45D37B1E-C366-494F-A587-962AD9AABC83}" type="slidenum">
              <a:rPr lang="da-DK" smtClean="0"/>
              <a:pPr/>
              <a:t>17</a:t>
            </a:fld>
            <a:endParaRPr lang="da-DK" dirty="0"/>
          </a:p>
        </p:txBody>
      </p:sp>
      <p:pic>
        <p:nvPicPr>
          <p:cNvPr id="6" name="Billede 5">
            <a:extLst>
              <a:ext uri="{FF2B5EF4-FFF2-40B4-BE49-F238E27FC236}">
                <a16:creationId xmlns:a16="http://schemas.microsoft.com/office/drawing/2014/main" id="{6C552036-D99B-475A-A03C-3A614272416F}"/>
              </a:ext>
            </a:extLst>
          </p:cNvPr>
          <p:cNvPicPr>
            <a:picLocks noChangeAspect="1"/>
          </p:cNvPicPr>
          <p:nvPr/>
        </p:nvPicPr>
        <p:blipFill rotWithShape="1">
          <a:blip r:embed="rId2"/>
          <a:srcRect l="3980" t="27347" r="50000" b="9470"/>
          <a:stretch/>
        </p:blipFill>
        <p:spPr>
          <a:xfrm>
            <a:off x="4966484" y="3760237"/>
            <a:ext cx="6586304" cy="2825831"/>
          </a:xfrm>
          <a:prstGeom prst="rect">
            <a:avLst/>
          </a:prstGeom>
        </p:spPr>
      </p:pic>
      <p:sp>
        <p:nvSpPr>
          <p:cNvPr id="8" name="Tekstfelt 7">
            <a:extLst>
              <a:ext uri="{FF2B5EF4-FFF2-40B4-BE49-F238E27FC236}">
                <a16:creationId xmlns:a16="http://schemas.microsoft.com/office/drawing/2014/main" id="{2554F5B4-C47A-4B08-AEE4-EC8934F948AD}"/>
              </a:ext>
            </a:extLst>
          </p:cNvPr>
          <p:cNvSpPr txBox="1"/>
          <p:nvPr/>
        </p:nvSpPr>
        <p:spPr>
          <a:xfrm>
            <a:off x="6920447" y="274320"/>
            <a:ext cx="5129609" cy="246221"/>
          </a:xfrm>
          <a:prstGeom prst="rect">
            <a:avLst/>
          </a:prstGeom>
          <a:noFill/>
          <a:ln>
            <a:solidFill>
              <a:srgbClr val="000000"/>
            </a:solidFill>
          </a:ln>
        </p:spPr>
        <p:txBody>
          <a:bodyPr wrap="none" lIns="0" tIns="0" rIns="0" bIns="0" rtlCol="0">
            <a:spAutoFit/>
          </a:bodyPr>
          <a:lstStyle/>
          <a:p>
            <a:r>
              <a:rPr lang="da-DK" sz="1600" dirty="0" err="1"/>
              <a:t>Investigating</a:t>
            </a:r>
            <a:r>
              <a:rPr lang="da-DK" sz="1600" dirty="0"/>
              <a:t> the </a:t>
            </a:r>
            <a:r>
              <a:rPr lang="da-DK" sz="1600" dirty="0" err="1"/>
              <a:t>question</a:t>
            </a:r>
            <a:r>
              <a:rPr lang="da-DK" sz="1600" dirty="0"/>
              <a:t> – </a:t>
            </a:r>
            <a:r>
              <a:rPr lang="da-DK" sz="1600" dirty="0" err="1"/>
              <a:t>theoretically</a:t>
            </a:r>
            <a:r>
              <a:rPr lang="da-DK" sz="1600" dirty="0"/>
              <a:t> and </a:t>
            </a:r>
            <a:r>
              <a:rPr lang="da-DK" sz="1600" b="1" dirty="0" err="1"/>
              <a:t>empirically</a:t>
            </a:r>
            <a:endParaRPr lang="da-DK" sz="1600" b="1" dirty="0"/>
          </a:p>
        </p:txBody>
      </p:sp>
      <p:sp>
        <p:nvSpPr>
          <p:cNvPr id="9" name="Titel 1">
            <a:extLst>
              <a:ext uri="{FF2B5EF4-FFF2-40B4-BE49-F238E27FC236}">
                <a16:creationId xmlns:a16="http://schemas.microsoft.com/office/drawing/2014/main" id="{A4C278E6-EC94-4754-A046-2DDBA7247F99}"/>
              </a:ext>
            </a:extLst>
          </p:cNvPr>
          <p:cNvSpPr txBox="1">
            <a:spLocks/>
          </p:cNvSpPr>
          <p:nvPr/>
        </p:nvSpPr>
        <p:spPr>
          <a:xfrm>
            <a:off x="562800" y="937365"/>
            <a:ext cx="10962000" cy="671967"/>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a:lstStyle>
          <a:p>
            <a:r>
              <a:rPr lang="da-DK" sz="3200" dirty="0" err="1"/>
              <a:t>Detour</a:t>
            </a:r>
            <a:r>
              <a:rPr lang="da-DK" sz="3200" dirty="0"/>
              <a:t>: </a:t>
            </a:r>
            <a:r>
              <a:rPr lang="da-DK" sz="3200" dirty="0" err="1"/>
              <a:t>Virtues</a:t>
            </a:r>
            <a:r>
              <a:rPr lang="da-DK" sz="3200" dirty="0"/>
              <a:t> and </a:t>
            </a:r>
            <a:r>
              <a:rPr lang="da-DK" sz="3200" dirty="0" err="1"/>
              <a:t>vices</a:t>
            </a:r>
            <a:r>
              <a:rPr lang="da-DK" sz="3200" dirty="0"/>
              <a:t> of Design </a:t>
            </a:r>
            <a:r>
              <a:rPr lang="da-DK" sz="3200" dirty="0" err="1"/>
              <a:t>Based</a:t>
            </a:r>
            <a:r>
              <a:rPr lang="da-DK" sz="3200" dirty="0"/>
              <a:t> Research </a:t>
            </a:r>
          </a:p>
        </p:txBody>
      </p:sp>
    </p:spTree>
    <p:extLst>
      <p:ext uri="{BB962C8B-B14F-4D97-AF65-F5344CB8AC3E}">
        <p14:creationId xmlns:p14="http://schemas.microsoft.com/office/powerpoint/2010/main" val="408205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B391C-A1B7-4003-BBA4-72A231B718A6}"/>
              </a:ext>
            </a:extLst>
          </p:cNvPr>
          <p:cNvSpPr>
            <a:spLocks noGrp="1"/>
          </p:cNvSpPr>
          <p:nvPr>
            <p:ph type="title"/>
          </p:nvPr>
        </p:nvSpPr>
        <p:spPr>
          <a:xfrm>
            <a:off x="410400" y="531093"/>
            <a:ext cx="11485678" cy="671967"/>
          </a:xfrm>
        </p:spPr>
        <p:txBody>
          <a:bodyPr/>
          <a:lstStyle/>
          <a:p>
            <a:r>
              <a:rPr lang="da-DK" sz="3400" dirty="0" err="1"/>
              <a:t>Comments</a:t>
            </a:r>
            <a:r>
              <a:rPr lang="da-DK" sz="3400" dirty="0"/>
              <a:t> and </a:t>
            </a:r>
            <a:r>
              <a:rPr lang="da-DK" sz="3400" dirty="0" err="1"/>
              <a:t>questions</a:t>
            </a:r>
            <a:r>
              <a:rPr lang="da-DK" sz="3400" dirty="0"/>
              <a:t> to </a:t>
            </a:r>
            <a:r>
              <a:rPr lang="da-DK" sz="3400" dirty="0" err="1"/>
              <a:t>claims</a:t>
            </a:r>
            <a:r>
              <a:rPr lang="da-DK" sz="3400" dirty="0"/>
              <a:t> so far – go </a:t>
            </a:r>
            <a:r>
              <a:rPr lang="da-DK" sz="3400" dirty="0" err="1"/>
              <a:t>go</a:t>
            </a:r>
            <a:r>
              <a:rPr lang="da-DK" sz="3400" dirty="0"/>
              <a:t> </a:t>
            </a:r>
            <a:r>
              <a:rPr lang="da-DK" sz="3400" dirty="0" err="1"/>
              <a:t>go</a:t>
            </a:r>
            <a:r>
              <a:rPr lang="da-DK" sz="3400" dirty="0"/>
              <a:t> </a:t>
            </a:r>
            <a:r>
              <a:rPr lang="da-DK" sz="3400" dirty="0">
                <a:sym typeface="Wingdings" panose="05000000000000000000" pitchFamily="2" charset="2"/>
              </a:rPr>
              <a:t></a:t>
            </a:r>
            <a:br>
              <a:rPr lang="da-DK" dirty="0"/>
            </a:br>
            <a:endParaRPr lang="da-DK" dirty="0"/>
          </a:p>
        </p:txBody>
      </p:sp>
      <p:sp>
        <p:nvSpPr>
          <p:cNvPr id="3" name="Pladsholder til indhold 2">
            <a:extLst>
              <a:ext uri="{FF2B5EF4-FFF2-40B4-BE49-F238E27FC236}">
                <a16:creationId xmlns:a16="http://schemas.microsoft.com/office/drawing/2014/main" id="{16156731-81DF-45FD-939B-263B8CF4EDAF}"/>
              </a:ext>
            </a:extLst>
          </p:cNvPr>
          <p:cNvSpPr>
            <a:spLocks noGrp="1"/>
          </p:cNvSpPr>
          <p:nvPr>
            <p:ph sz="quarter" idx="19"/>
          </p:nvPr>
        </p:nvSpPr>
        <p:spPr>
          <a:xfrm>
            <a:off x="411163" y="1296679"/>
            <a:ext cx="10961237" cy="5281674"/>
          </a:xfrm>
        </p:spPr>
        <p:txBody>
          <a:bodyPr/>
          <a:lstStyle/>
          <a:p>
            <a:pPr marL="0" indent="0">
              <a:buNone/>
            </a:pPr>
            <a:r>
              <a:rPr lang="en-US" sz="2000" dirty="0"/>
              <a:t>The basic question</a:t>
            </a:r>
          </a:p>
          <a:p>
            <a:pPr>
              <a:buFont typeface="Wingdings" panose="05000000000000000000" pitchFamily="2" charset="2"/>
              <a:buChar char="§"/>
            </a:pPr>
            <a:r>
              <a:rPr lang="en-US" sz="2000" i="1" dirty="0"/>
              <a:t>How can students learn to put knowledge, developed in one context, to use in other contexts?</a:t>
            </a:r>
            <a:endParaRPr lang="en-US" sz="2000" dirty="0"/>
          </a:p>
          <a:p>
            <a:pPr lvl="1">
              <a:buFont typeface="Wingdings" panose="05000000000000000000" pitchFamily="2" charset="2"/>
              <a:buChar char="§"/>
            </a:pPr>
            <a:r>
              <a:rPr lang="en-US" sz="1800" dirty="0"/>
              <a:t>Is (ought to be) interesting for (us in) the educational system </a:t>
            </a:r>
          </a:p>
          <a:p>
            <a:pPr lvl="1">
              <a:buFont typeface="Wingdings" panose="05000000000000000000" pitchFamily="2" charset="2"/>
              <a:buChar char="§"/>
            </a:pPr>
            <a:r>
              <a:rPr lang="en-US" sz="1800" dirty="0"/>
              <a:t>Because knowledge is situated and needs to be transformed to be put to use in new contexts</a:t>
            </a:r>
          </a:p>
          <a:p>
            <a:pPr lvl="1">
              <a:buFont typeface="Wingdings" panose="05000000000000000000" pitchFamily="2" charset="2"/>
              <a:buChar char="§"/>
            </a:pPr>
            <a:r>
              <a:rPr lang="en-US" sz="1800" dirty="0"/>
              <a:t>And we are educating for a world where context-crossing is an integral part of life</a:t>
            </a:r>
          </a:p>
          <a:p>
            <a:pPr marL="0" indent="0">
              <a:buNone/>
            </a:pPr>
            <a:endParaRPr lang="da-DK" sz="2000" dirty="0">
              <a:sym typeface="Symbol"/>
            </a:endParaRPr>
          </a:p>
          <a:p>
            <a:pPr marL="0" indent="0">
              <a:buNone/>
            </a:pPr>
            <a:r>
              <a:rPr lang="da-DK" sz="2000" dirty="0">
                <a:sym typeface="Symbol"/>
              </a:rPr>
              <a:t>The basic </a:t>
            </a:r>
            <a:r>
              <a:rPr lang="da-DK" sz="2000" dirty="0" err="1">
                <a:sym typeface="Symbol"/>
              </a:rPr>
              <a:t>question</a:t>
            </a:r>
            <a:r>
              <a:rPr lang="da-DK" sz="2000" dirty="0">
                <a:sym typeface="Symbol"/>
              </a:rPr>
              <a:t> is </a:t>
            </a:r>
            <a:r>
              <a:rPr lang="da-DK" sz="2000" dirty="0" err="1">
                <a:sym typeface="Symbol"/>
              </a:rPr>
              <a:t>hard</a:t>
            </a:r>
            <a:r>
              <a:rPr lang="da-DK" sz="2000" dirty="0">
                <a:sym typeface="Symbol"/>
              </a:rPr>
              <a:t>! </a:t>
            </a:r>
            <a:r>
              <a:rPr lang="da-DK" sz="2000" dirty="0" err="1">
                <a:sym typeface="Symbol"/>
              </a:rPr>
              <a:t>Because</a:t>
            </a:r>
            <a:r>
              <a:rPr lang="da-DK" sz="2000" dirty="0">
                <a:sym typeface="Symbol"/>
              </a:rPr>
              <a:t> </a:t>
            </a:r>
            <a:r>
              <a:rPr lang="da-DK" sz="2000" dirty="0" err="1">
                <a:sym typeface="Symbol"/>
              </a:rPr>
              <a:t>transforming</a:t>
            </a:r>
            <a:r>
              <a:rPr lang="da-DK" sz="2000" dirty="0">
                <a:sym typeface="Symbol"/>
              </a:rPr>
              <a:t> and </a:t>
            </a:r>
            <a:r>
              <a:rPr lang="da-DK" sz="2000" dirty="0" err="1">
                <a:sym typeface="Symbol"/>
              </a:rPr>
              <a:t>resituating</a:t>
            </a:r>
            <a:r>
              <a:rPr lang="da-DK" sz="2000" dirty="0">
                <a:sym typeface="Symbol"/>
              </a:rPr>
              <a:t> </a:t>
            </a:r>
            <a:r>
              <a:rPr lang="da-DK" sz="2000" dirty="0" err="1">
                <a:sym typeface="Symbol"/>
              </a:rPr>
              <a:t>knowledge</a:t>
            </a:r>
            <a:r>
              <a:rPr lang="da-DK" sz="2000" dirty="0">
                <a:sym typeface="Symbol"/>
              </a:rPr>
              <a:t> is </a:t>
            </a:r>
            <a:r>
              <a:rPr lang="da-DK" sz="2000" dirty="0" err="1">
                <a:sym typeface="Symbol"/>
              </a:rPr>
              <a:t>itself</a:t>
            </a:r>
            <a:r>
              <a:rPr lang="da-DK" sz="2000" dirty="0">
                <a:sym typeface="Symbol"/>
              </a:rPr>
              <a:t> </a:t>
            </a:r>
            <a:r>
              <a:rPr lang="da-DK" sz="2000" dirty="0" err="1">
                <a:sym typeface="Symbol"/>
              </a:rPr>
              <a:t>situated</a:t>
            </a:r>
            <a:endParaRPr lang="da-DK" sz="2000" dirty="0">
              <a:sym typeface="Symbol"/>
            </a:endParaRPr>
          </a:p>
          <a:p>
            <a:pPr>
              <a:buFont typeface="Wingdings" panose="05000000000000000000" pitchFamily="2" charset="2"/>
              <a:buChar char="§"/>
            </a:pPr>
            <a:r>
              <a:rPr lang="da-DK" sz="2000" dirty="0"/>
              <a:t>And it is in plural</a:t>
            </a:r>
          </a:p>
          <a:p>
            <a:pPr lvl="1">
              <a:buFont typeface="Wingdings" panose="05000000000000000000" pitchFamily="2" charset="2"/>
              <a:buChar char="§"/>
            </a:pPr>
            <a:r>
              <a:rPr lang="da-DK" sz="1800" dirty="0" err="1"/>
              <a:t>Philosophical</a:t>
            </a:r>
            <a:r>
              <a:rPr lang="da-DK" sz="1800" dirty="0"/>
              <a:t>: </a:t>
            </a:r>
            <a:r>
              <a:rPr lang="da-DK" sz="1800" dirty="0" err="1"/>
              <a:t>what</a:t>
            </a:r>
            <a:r>
              <a:rPr lang="da-DK" sz="1800" dirty="0"/>
              <a:t> is </a:t>
            </a:r>
            <a:r>
              <a:rPr lang="da-DK" sz="1800" dirty="0" err="1"/>
              <a:t>involved</a:t>
            </a:r>
            <a:r>
              <a:rPr lang="da-DK" sz="1800" dirty="0"/>
              <a:t> in </a:t>
            </a:r>
            <a:r>
              <a:rPr lang="da-DK" sz="1800" dirty="0" err="1"/>
              <a:t>transforming</a:t>
            </a:r>
            <a:r>
              <a:rPr lang="da-DK" sz="1800" dirty="0"/>
              <a:t> </a:t>
            </a:r>
            <a:r>
              <a:rPr lang="da-DK" sz="1800" dirty="0" err="1"/>
              <a:t>knowledge</a:t>
            </a:r>
            <a:r>
              <a:rPr lang="da-DK" sz="1800" dirty="0"/>
              <a:t>?</a:t>
            </a:r>
          </a:p>
          <a:p>
            <a:pPr lvl="1">
              <a:buFont typeface="Wingdings" panose="05000000000000000000" pitchFamily="2" charset="2"/>
              <a:buChar char="§"/>
            </a:pPr>
            <a:r>
              <a:rPr lang="da-DK" sz="1800" dirty="0"/>
              <a:t>Learning-</a:t>
            </a:r>
            <a:r>
              <a:rPr lang="da-DK" sz="1800" dirty="0" err="1"/>
              <a:t>theoretical</a:t>
            </a:r>
            <a:r>
              <a:rPr lang="da-DK" sz="1800" dirty="0"/>
              <a:t>: </a:t>
            </a:r>
            <a:r>
              <a:rPr lang="da-DK" sz="1800" dirty="0" err="1"/>
              <a:t>how</a:t>
            </a:r>
            <a:r>
              <a:rPr lang="da-DK" sz="1800" dirty="0"/>
              <a:t> do </a:t>
            </a:r>
            <a:r>
              <a:rPr lang="da-DK" sz="1800" dirty="0" err="1"/>
              <a:t>we</a:t>
            </a:r>
            <a:r>
              <a:rPr lang="da-DK" sz="1800" dirty="0"/>
              <a:t> </a:t>
            </a:r>
            <a:r>
              <a:rPr lang="da-DK" sz="1800" dirty="0" err="1"/>
              <a:t>learn</a:t>
            </a:r>
            <a:r>
              <a:rPr lang="da-DK" sz="1800" dirty="0"/>
              <a:t> to </a:t>
            </a:r>
            <a:r>
              <a:rPr lang="da-DK" sz="1800" dirty="0" err="1"/>
              <a:t>transform</a:t>
            </a:r>
            <a:r>
              <a:rPr lang="da-DK" sz="1800" dirty="0"/>
              <a:t> </a:t>
            </a:r>
            <a:r>
              <a:rPr lang="da-DK" sz="1800" dirty="0" err="1"/>
              <a:t>knowledge</a:t>
            </a:r>
            <a:r>
              <a:rPr lang="da-DK" sz="1800" dirty="0"/>
              <a:t>?</a:t>
            </a:r>
          </a:p>
          <a:p>
            <a:pPr lvl="1">
              <a:buFont typeface="Wingdings" panose="05000000000000000000" pitchFamily="2" charset="2"/>
              <a:buChar char="§"/>
            </a:pPr>
            <a:r>
              <a:rPr lang="da-DK" sz="1800" dirty="0" err="1"/>
              <a:t>Pedagogical</a:t>
            </a:r>
            <a:r>
              <a:rPr lang="da-DK" sz="1800" dirty="0"/>
              <a:t>: </a:t>
            </a:r>
            <a:r>
              <a:rPr lang="da-DK" sz="1800" dirty="0" err="1"/>
              <a:t>how</a:t>
            </a:r>
            <a:r>
              <a:rPr lang="da-DK" sz="1800" dirty="0"/>
              <a:t> </a:t>
            </a:r>
            <a:r>
              <a:rPr lang="da-DK" sz="1800" dirty="0" err="1"/>
              <a:t>can</a:t>
            </a:r>
            <a:r>
              <a:rPr lang="da-DK" sz="1800" dirty="0"/>
              <a:t> </a:t>
            </a:r>
            <a:r>
              <a:rPr lang="da-DK" sz="1800" dirty="0" err="1"/>
              <a:t>we</a:t>
            </a:r>
            <a:r>
              <a:rPr lang="da-DK" sz="1800" dirty="0"/>
              <a:t> support </a:t>
            </a:r>
            <a:r>
              <a:rPr lang="da-DK" sz="1800" dirty="0" err="1"/>
              <a:t>others</a:t>
            </a:r>
            <a:r>
              <a:rPr lang="da-DK" sz="1800" dirty="0"/>
              <a:t> in learning it?</a:t>
            </a:r>
          </a:p>
          <a:p>
            <a:pPr marL="0" indent="0">
              <a:buNone/>
            </a:pPr>
            <a:endParaRPr lang="da-DK" sz="2200" dirty="0"/>
          </a:p>
          <a:p>
            <a:pPr marL="0" indent="0">
              <a:buNone/>
            </a:pPr>
            <a:r>
              <a:rPr lang="da-DK" sz="2000" dirty="0"/>
              <a:t>The basic </a:t>
            </a:r>
            <a:r>
              <a:rPr lang="da-DK" sz="2000" dirty="0" err="1"/>
              <a:t>question</a:t>
            </a:r>
            <a:r>
              <a:rPr lang="da-DK" sz="2000" dirty="0"/>
              <a:t> </a:t>
            </a:r>
            <a:r>
              <a:rPr lang="da-DK" sz="2000" dirty="0" err="1"/>
              <a:t>can</a:t>
            </a:r>
            <a:r>
              <a:rPr lang="da-DK" sz="2000" dirty="0"/>
              <a:t> (must?) </a:t>
            </a:r>
            <a:r>
              <a:rPr lang="da-DK" sz="2000" dirty="0" err="1"/>
              <a:t>be</a:t>
            </a:r>
            <a:r>
              <a:rPr lang="da-DK" sz="2000" dirty="0"/>
              <a:t> </a:t>
            </a:r>
            <a:r>
              <a:rPr lang="da-DK" sz="2000" dirty="0" err="1"/>
              <a:t>investigated</a:t>
            </a:r>
            <a:r>
              <a:rPr lang="da-DK" sz="2000" dirty="0"/>
              <a:t> </a:t>
            </a:r>
            <a:r>
              <a:rPr lang="da-DK" sz="2000" dirty="0" err="1"/>
              <a:t>through</a:t>
            </a:r>
            <a:r>
              <a:rPr lang="da-DK" sz="2000" dirty="0"/>
              <a:t> </a:t>
            </a:r>
            <a:r>
              <a:rPr lang="da-DK" sz="2000" dirty="0" err="1"/>
              <a:t>combining</a:t>
            </a:r>
            <a:endParaRPr lang="da-DK" sz="2000" dirty="0"/>
          </a:p>
          <a:p>
            <a:pPr>
              <a:buFont typeface="Wingdings" panose="05000000000000000000" pitchFamily="2" charset="2"/>
              <a:buChar char="§"/>
            </a:pPr>
            <a:r>
              <a:rPr lang="da-DK" sz="2000" dirty="0" err="1"/>
              <a:t>philosophy</a:t>
            </a:r>
            <a:r>
              <a:rPr lang="da-DK" sz="2000" dirty="0"/>
              <a:t> in </a:t>
            </a:r>
            <a:r>
              <a:rPr lang="da-DK" sz="2000" dirty="0" err="1"/>
              <a:t>dialogue</a:t>
            </a:r>
            <a:r>
              <a:rPr lang="da-DK" sz="2000" dirty="0"/>
              <a:t>, learning </a:t>
            </a:r>
            <a:r>
              <a:rPr lang="da-DK" sz="2000" dirty="0" err="1"/>
              <a:t>theoretical</a:t>
            </a:r>
            <a:r>
              <a:rPr lang="da-DK" sz="2000" dirty="0"/>
              <a:t> </a:t>
            </a:r>
            <a:r>
              <a:rPr lang="da-DK" sz="2000" dirty="0" err="1"/>
              <a:t>analysis</a:t>
            </a:r>
            <a:r>
              <a:rPr lang="da-DK" sz="2000" dirty="0"/>
              <a:t> and Design </a:t>
            </a:r>
            <a:r>
              <a:rPr lang="da-DK" sz="2000" dirty="0" err="1"/>
              <a:t>Based</a:t>
            </a:r>
            <a:r>
              <a:rPr lang="da-DK" sz="2000" dirty="0"/>
              <a:t> Research </a:t>
            </a:r>
          </a:p>
          <a:p>
            <a:pPr lvl="1">
              <a:buFont typeface="Wingdings" panose="05000000000000000000" pitchFamily="2" charset="2"/>
              <a:buChar char="§"/>
            </a:pPr>
            <a:r>
              <a:rPr lang="da-DK" sz="1800" dirty="0" err="1"/>
              <a:t>Virtues</a:t>
            </a:r>
            <a:r>
              <a:rPr lang="da-DK" sz="1800" dirty="0"/>
              <a:t> and </a:t>
            </a:r>
            <a:r>
              <a:rPr lang="da-DK" sz="1800" dirty="0" err="1"/>
              <a:t>vices</a:t>
            </a:r>
            <a:r>
              <a:rPr lang="da-DK" sz="1800" dirty="0"/>
              <a:t> of Design </a:t>
            </a:r>
            <a:r>
              <a:rPr lang="da-DK" sz="1800" dirty="0" err="1"/>
              <a:t>Based</a:t>
            </a:r>
            <a:r>
              <a:rPr lang="da-DK" sz="1800" dirty="0"/>
              <a:t> Research</a:t>
            </a:r>
          </a:p>
        </p:txBody>
      </p:sp>
      <p:sp>
        <p:nvSpPr>
          <p:cNvPr id="4" name="Pladsholder til dato 3">
            <a:extLst>
              <a:ext uri="{FF2B5EF4-FFF2-40B4-BE49-F238E27FC236}">
                <a16:creationId xmlns:a16="http://schemas.microsoft.com/office/drawing/2014/main" id="{43385D50-27D2-4CF2-BF52-6C7732DE7042}"/>
              </a:ext>
            </a:extLst>
          </p:cNvPr>
          <p:cNvSpPr>
            <a:spLocks noGrp="1"/>
          </p:cNvSpPr>
          <p:nvPr>
            <p:ph type="dt" sz="half" idx="20"/>
          </p:nvPr>
        </p:nvSpPr>
        <p:spPr/>
        <p:txBody>
          <a:bodyPr/>
          <a:lstStyle/>
          <a:p>
            <a:fld id="{32615C89-EF7F-4D17-B6D8-70B1EA2891DD}" type="datetime1">
              <a:rPr lang="en-GB" smtClean="0"/>
              <a:t>21/05/2021</a:t>
            </a:fld>
            <a:endParaRPr lang="en-GB" dirty="0"/>
          </a:p>
        </p:txBody>
      </p:sp>
      <p:sp>
        <p:nvSpPr>
          <p:cNvPr id="5" name="Pladsholder til slidenummer 4">
            <a:extLst>
              <a:ext uri="{FF2B5EF4-FFF2-40B4-BE49-F238E27FC236}">
                <a16:creationId xmlns:a16="http://schemas.microsoft.com/office/drawing/2014/main" id="{EFF91F7E-9D9B-4404-8EA5-03B569400C48}"/>
              </a:ext>
            </a:extLst>
          </p:cNvPr>
          <p:cNvSpPr>
            <a:spLocks noGrp="1"/>
          </p:cNvSpPr>
          <p:nvPr>
            <p:ph type="sldNum" sz="quarter" idx="22"/>
          </p:nvPr>
        </p:nvSpPr>
        <p:spPr/>
        <p:txBody>
          <a:bodyPr/>
          <a:lstStyle/>
          <a:p>
            <a:fld id="{45D37B1E-C366-494F-A587-962AD9AABC83}" type="slidenum">
              <a:rPr lang="en-GB" smtClean="0"/>
              <a:pPr/>
              <a:t>18</a:t>
            </a:fld>
            <a:endParaRPr lang="en-GB" dirty="0"/>
          </a:p>
        </p:txBody>
      </p:sp>
    </p:spTree>
    <p:extLst>
      <p:ext uri="{BB962C8B-B14F-4D97-AF65-F5344CB8AC3E}">
        <p14:creationId xmlns:p14="http://schemas.microsoft.com/office/powerpoint/2010/main" val="399355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7A267-3A88-46DA-A937-F72C1EF765DC}"/>
              </a:ext>
            </a:extLst>
          </p:cNvPr>
          <p:cNvSpPr>
            <a:spLocks noGrp="1"/>
          </p:cNvSpPr>
          <p:nvPr>
            <p:ph type="title"/>
          </p:nvPr>
        </p:nvSpPr>
        <p:spPr>
          <a:xfrm>
            <a:off x="410400" y="868855"/>
            <a:ext cx="10962000" cy="671967"/>
          </a:xfrm>
        </p:spPr>
        <p:txBody>
          <a:bodyPr/>
          <a:lstStyle/>
          <a:p>
            <a:r>
              <a:rPr lang="da-DK" dirty="0" err="1"/>
              <a:t>Some</a:t>
            </a:r>
            <a:r>
              <a:rPr lang="da-DK" dirty="0"/>
              <a:t> </a:t>
            </a:r>
            <a:r>
              <a:rPr lang="da-DK" dirty="0" err="1"/>
              <a:t>answers</a:t>
            </a:r>
            <a:r>
              <a:rPr lang="da-DK" dirty="0"/>
              <a:t> to the basic </a:t>
            </a:r>
            <a:r>
              <a:rPr lang="da-DK" dirty="0" err="1"/>
              <a:t>question</a:t>
            </a:r>
            <a:endParaRPr lang="da-DK" dirty="0"/>
          </a:p>
        </p:txBody>
      </p:sp>
      <p:sp>
        <p:nvSpPr>
          <p:cNvPr id="3" name="Pladsholder til indhold 2">
            <a:extLst>
              <a:ext uri="{FF2B5EF4-FFF2-40B4-BE49-F238E27FC236}">
                <a16:creationId xmlns:a16="http://schemas.microsoft.com/office/drawing/2014/main" id="{18E37603-692A-42FB-A428-59B2A10DED73}"/>
              </a:ext>
            </a:extLst>
          </p:cNvPr>
          <p:cNvSpPr>
            <a:spLocks noGrp="1"/>
          </p:cNvSpPr>
          <p:nvPr>
            <p:ph sz="quarter" idx="19"/>
          </p:nvPr>
        </p:nvSpPr>
        <p:spPr>
          <a:xfrm>
            <a:off x="411163" y="1913637"/>
            <a:ext cx="10961237" cy="3864462"/>
          </a:xfrm>
        </p:spPr>
        <p:txBody>
          <a:bodyPr/>
          <a:lstStyle/>
          <a:p>
            <a:pPr marL="0" lvl="0" indent="0">
              <a:buNone/>
            </a:pPr>
            <a:r>
              <a:rPr lang="en-US" sz="2000" dirty="0">
                <a:solidFill>
                  <a:srgbClr val="000000"/>
                </a:solidFill>
              </a:rPr>
              <a:t>The basic question reiterated:</a:t>
            </a:r>
          </a:p>
          <a:p>
            <a:pPr marL="0" lvl="0" indent="0">
              <a:buNone/>
            </a:pPr>
            <a:r>
              <a:rPr lang="en-US" sz="2000" i="1" dirty="0">
                <a:solidFill>
                  <a:srgbClr val="000000"/>
                </a:solidFill>
              </a:rPr>
              <a:t>How can students learn to put knowledge, developed in one context, to use in other contexts?</a:t>
            </a:r>
            <a:endParaRPr lang="en-US" sz="2000" dirty="0">
              <a:solidFill>
                <a:srgbClr val="000000"/>
              </a:solidFill>
            </a:endParaRPr>
          </a:p>
          <a:p>
            <a:pPr>
              <a:buFont typeface="Wingdings" panose="05000000000000000000" pitchFamily="2" charset="2"/>
              <a:buChar char="§"/>
            </a:pPr>
            <a:endParaRPr lang="da-DK" sz="2000" dirty="0"/>
          </a:p>
          <a:p>
            <a:pPr marL="0" indent="0">
              <a:buNone/>
            </a:pPr>
            <a:r>
              <a:rPr lang="da-DK" sz="2000" dirty="0"/>
              <a:t>As </a:t>
            </a:r>
            <a:r>
              <a:rPr lang="da-DK" sz="2000" dirty="0" err="1"/>
              <a:t>indicated</a:t>
            </a:r>
            <a:r>
              <a:rPr lang="da-DK" sz="2000" dirty="0"/>
              <a:t>, </a:t>
            </a:r>
            <a:r>
              <a:rPr lang="da-DK" sz="2000" dirty="0" err="1"/>
              <a:t>there</a:t>
            </a:r>
            <a:r>
              <a:rPr lang="da-DK" sz="2000" dirty="0"/>
              <a:t> </a:t>
            </a:r>
            <a:r>
              <a:rPr lang="da-DK" sz="2000" dirty="0" err="1"/>
              <a:t>are</a:t>
            </a:r>
            <a:r>
              <a:rPr lang="da-DK" sz="2000" dirty="0"/>
              <a:t> </a:t>
            </a:r>
            <a:r>
              <a:rPr lang="da-DK" sz="2000" dirty="0" err="1"/>
              <a:t>many</a:t>
            </a:r>
            <a:r>
              <a:rPr lang="da-DK" sz="2000" dirty="0"/>
              <a:t> parts to the </a:t>
            </a:r>
            <a:r>
              <a:rPr lang="da-DK" sz="2000" dirty="0" err="1"/>
              <a:t>answer</a:t>
            </a:r>
            <a:r>
              <a:rPr lang="da-DK" sz="2000" dirty="0"/>
              <a:t>, I </a:t>
            </a:r>
            <a:r>
              <a:rPr lang="da-DK" sz="2000" dirty="0" err="1"/>
              <a:t>shall</a:t>
            </a:r>
            <a:r>
              <a:rPr lang="da-DK" sz="2000" dirty="0"/>
              <a:t> </a:t>
            </a:r>
            <a:r>
              <a:rPr lang="da-DK" sz="2000" dirty="0" err="1"/>
              <a:t>concentrate</a:t>
            </a:r>
            <a:r>
              <a:rPr lang="da-DK" sz="2000" dirty="0"/>
              <a:t> on a </a:t>
            </a:r>
            <a:r>
              <a:rPr lang="da-DK" sz="2000" dirty="0" err="1"/>
              <a:t>few</a:t>
            </a:r>
            <a:r>
              <a:rPr lang="da-DK" sz="2000" dirty="0"/>
              <a:t>:</a:t>
            </a:r>
          </a:p>
          <a:p>
            <a:pPr>
              <a:buFont typeface="Wingdings" panose="05000000000000000000" pitchFamily="2" charset="2"/>
              <a:buChar char="§"/>
            </a:pPr>
            <a:r>
              <a:rPr lang="da-DK" sz="2000" dirty="0"/>
              <a:t>How </a:t>
            </a:r>
            <a:r>
              <a:rPr lang="da-DK" sz="2000" dirty="0" err="1"/>
              <a:t>should</a:t>
            </a:r>
            <a:r>
              <a:rPr lang="da-DK" sz="2000" dirty="0"/>
              <a:t> </a:t>
            </a:r>
            <a:r>
              <a:rPr lang="da-DK" sz="2000" dirty="0" err="1"/>
              <a:t>we</a:t>
            </a:r>
            <a:r>
              <a:rPr lang="da-DK" sz="2000" dirty="0"/>
              <a:t> understand </a:t>
            </a:r>
            <a:r>
              <a:rPr lang="da-DK" sz="2000" dirty="0" err="1"/>
              <a:t>context-dependency</a:t>
            </a:r>
            <a:r>
              <a:rPr lang="da-DK" sz="2000" dirty="0"/>
              <a:t>? (</a:t>
            </a:r>
            <a:r>
              <a:rPr lang="da-DK" sz="2000" dirty="0" err="1"/>
              <a:t>theoretical</a:t>
            </a:r>
            <a:r>
              <a:rPr lang="da-DK" sz="2000" dirty="0"/>
              <a:t>)</a:t>
            </a:r>
          </a:p>
          <a:p>
            <a:pPr>
              <a:buFont typeface="Wingdings" panose="05000000000000000000" pitchFamily="2" charset="2"/>
              <a:buChar char="§"/>
            </a:pPr>
            <a:r>
              <a:rPr lang="da-DK" sz="2000" dirty="0"/>
              <a:t>How </a:t>
            </a:r>
            <a:r>
              <a:rPr lang="da-DK" sz="2000" dirty="0" err="1"/>
              <a:t>should</a:t>
            </a:r>
            <a:r>
              <a:rPr lang="da-DK" sz="2000" dirty="0"/>
              <a:t> </a:t>
            </a:r>
            <a:r>
              <a:rPr lang="da-DK" sz="2000" dirty="0" err="1"/>
              <a:t>we</a:t>
            </a:r>
            <a:r>
              <a:rPr lang="da-DK" sz="2000" dirty="0"/>
              <a:t> understand </a:t>
            </a:r>
            <a:r>
              <a:rPr lang="da-DK" sz="2000" dirty="0" err="1"/>
              <a:t>knowledge</a:t>
            </a:r>
            <a:r>
              <a:rPr lang="da-DK" sz="2000" dirty="0"/>
              <a:t> transformation? (</a:t>
            </a:r>
            <a:r>
              <a:rPr lang="da-DK" sz="2000" dirty="0" err="1"/>
              <a:t>theoretical</a:t>
            </a:r>
            <a:r>
              <a:rPr lang="da-DK" sz="2000" dirty="0"/>
              <a:t>)</a:t>
            </a:r>
          </a:p>
          <a:p>
            <a:pPr>
              <a:buFont typeface="Wingdings" panose="05000000000000000000" pitchFamily="2" charset="2"/>
              <a:buChar char="§"/>
            </a:pPr>
            <a:r>
              <a:rPr lang="da-DK" sz="2000" dirty="0"/>
              <a:t>How </a:t>
            </a:r>
            <a:r>
              <a:rPr lang="da-DK" sz="2000" dirty="0" err="1"/>
              <a:t>does</a:t>
            </a:r>
            <a:r>
              <a:rPr lang="da-DK" sz="2000" dirty="0"/>
              <a:t> a </a:t>
            </a:r>
            <a:r>
              <a:rPr lang="da-DK" sz="2000" dirty="0" err="1"/>
              <a:t>specific</a:t>
            </a:r>
            <a:r>
              <a:rPr lang="da-DK" sz="2000" dirty="0"/>
              <a:t> design fare in </a:t>
            </a:r>
            <a:r>
              <a:rPr lang="da-DK" sz="2000" dirty="0" err="1"/>
              <a:t>supporting</a:t>
            </a:r>
            <a:r>
              <a:rPr lang="da-DK" sz="2000" dirty="0"/>
              <a:t> </a:t>
            </a:r>
            <a:r>
              <a:rPr lang="da-DK" sz="2000" dirty="0" err="1"/>
              <a:t>knowledge</a:t>
            </a:r>
            <a:r>
              <a:rPr lang="da-DK" sz="2000" dirty="0"/>
              <a:t> transformation? (</a:t>
            </a:r>
            <a:r>
              <a:rPr lang="da-DK" sz="2000" dirty="0" err="1"/>
              <a:t>empirical</a:t>
            </a:r>
            <a:r>
              <a:rPr lang="da-DK" sz="2000" dirty="0"/>
              <a:t>)</a:t>
            </a:r>
          </a:p>
          <a:p>
            <a:pPr>
              <a:buFont typeface="Wingdings" panose="05000000000000000000" pitchFamily="2" charset="2"/>
              <a:buChar char="§"/>
            </a:pPr>
            <a:r>
              <a:rPr lang="da-DK" sz="2000" dirty="0" err="1"/>
              <a:t>What</a:t>
            </a:r>
            <a:r>
              <a:rPr lang="da-DK" sz="2000" dirty="0"/>
              <a:t> </a:t>
            </a:r>
            <a:r>
              <a:rPr lang="da-DK" sz="2000" dirty="0" err="1"/>
              <a:t>are</a:t>
            </a:r>
            <a:r>
              <a:rPr lang="da-DK" sz="2000" dirty="0"/>
              <a:t> general design </a:t>
            </a:r>
            <a:r>
              <a:rPr lang="da-DK" sz="2000" dirty="0" err="1"/>
              <a:t>principles</a:t>
            </a:r>
            <a:r>
              <a:rPr lang="da-DK" sz="2000" dirty="0"/>
              <a:t> for </a:t>
            </a:r>
            <a:r>
              <a:rPr lang="da-DK" sz="2000" dirty="0" err="1"/>
              <a:t>supporting</a:t>
            </a:r>
            <a:r>
              <a:rPr lang="da-DK" sz="2000" dirty="0"/>
              <a:t> learning </a:t>
            </a:r>
            <a:r>
              <a:rPr lang="da-DK" sz="2000" dirty="0" err="1"/>
              <a:t>knowledge</a:t>
            </a:r>
            <a:r>
              <a:rPr lang="da-DK" sz="2000" dirty="0"/>
              <a:t> transformation (</a:t>
            </a:r>
            <a:r>
              <a:rPr lang="da-DK" sz="2000" dirty="0" err="1"/>
              <a:t>both</a:t>
            </a:r>
            <a:r>
              <a:rPr lang="da-DK" sz="2000" dirty="0"/>
              <a:t>)</a:t>
            </a:r>
          </a:p>
          <a:p>
            <a:pPr>
              <a:buFont typeface="Wingdings" panose="05000000000000000000" pitchFamily="2" charset="2"/>
              <a:buChar char="§"/>
            </a:pPr>
            <a:endParaRPr lang="da-DK" sz="2000" dirty="0"/>
          </a:p>
          <a:p>
            <a:pPr marL="0" indent="0">
              <a:buNone/>
            </a:pPr>
            <a:r>
              <a:rPr lang="da-DK" sz="2000" dirty="0"/>
              <a:t>And I </a:t>
            </a:r>
            <a:r>
              <a:rPr lang="da-DK" sz="2000" dirty="0" err="1"/>
              <a:t>shall</a:t>
            </a:r>
            <a:r>
              <a:rPr lang="da-DK" sz="2000" dirty="0"/>
              <a:t> </a:t>
            </a:r>
            <a:r>
              <a:rPr lang="da-DK" sz="2000" dirty="0" err="1"/>
              <a:t>leave</a:t>
            </a:r>
            <a:r>
              <a:rPr lang="da-DK" sz="2000" dirty="0"/>
              <a:t> out </a:t>
            </a:r>
            <a:r>
              <a:rPr lang="da-DK" sz="2000" dirty="0" err="1"/>
              <a:t>e.g</a:t>
            </a:r>
            <a:r>
              <a:rPr lang="da-DK" sz="2000" dirty="0"/>
              <a:t>. </a:t>
            </a:r>
            <a:r>
              <a:rPr lang="da-DK" sz="2000" dirty="0" err="1"/>
              <a:t>answers</a:t>
            </a:r>
            <a:r>
              <a:rPr lang="da-DK" sz="2000" dirty="0"/>
              <a:t> to ”</a:t>
            </a:r>
            <a:r>
              <a:rPr lang="da-DK" sz="2000" dirty="0" err="1"/>
              <a:t>what</a:t>
            </a:r>
            <a:r>
              <a:rPr lang="da-DK" sz="2000" dirty="0"/>
              <a:t> is </a:t>
            </a:r>
            <a:r>
              <a:rPr lang="da-DK" sz="2000" dirty="0" err="1"/>
              <a:t>knowledge</a:t>
            </a:r>
            <a:r>
              <a:rPr lang="da-DK" sz="2000" dirty="0"/>
              <a:t>” (</a:t>
            </a:r>
            <a:r>
              <a:rPr lang="da-DK" sz="2000" dirty="0">
                <a:solidFill>
                  <a:srgbClr val="0070C0"/>
                </a:solidFill>
              </a:rPr>
              <a:t>5 forms of </a:t>
            </a:r>
            <a:r>
              <a:rPr lang="da-DK" sz="2000" dirty="0" err="1">
                <a:solidFill>
                  <a:srgbClr val="0070C0"/>
                </a:solidFill>
              </a:rPr>
              <a:t>knowledge</a:t>
            </a:r>
            <a:r>
              <a:rPr lang="da-DK" sz="2000" dirty="0"/>
              <a:t>), ”</a:t>
            </a:r>
            <a:r>
              <a:rPr lang="da-DK" sz="2000" dirty="0" err="1"/>
              <a:t>how</a:t>
            </a:r>
            <a:r>
              <a:rPr lang="da-DK" sz="2000" dirty="0"/>
              <a:t> do </a:t>
            </a:r>
            <a:r>
              <a:rPr lang="da-DK" sz="2000" dirty="0" err="1"/>
              <a:t>different</a:t>
            </a:r>
            <a:r>
              <a:rPr lang="da-DK" sz="2000" dirty="0"/>
              <a:t> </a:t>
            </a:r>
            <a:r>
              <a:rPr lang="da-DK" sz="2000" dirty="0" err="1"/>
              <a:t>knowlegde</a:t>
            </a:r>
            <a:r>
              <a:rPr lang="da-DK" sz="2000" dirty="0"/>
              <a:t> forms </a:t>
            </a:r>
            <a:r>
              <a:rPr lang="da-DK" sz="2000" dirty="0" err="1"/>
              <a:t>transform</a:t>
            </a:r>
            <a:r>
              <a:rPr lang="da-DK" sz="2000" dirty="0"/>
              <a:t>” (</a:t>
            </a:r>
            <a:r>
              <a:rPr lang="da-DK" sz="2000" dirty="0">
                <a:solidFill>
                  <a:srgbClr val="0070C0"/>
                </a:solidFill>
              </a:rPr>
              <a:t>as a </a:t>
            </a:r>
            <a:r>
              <a:rPr lang="da-DK" sz="2000" dirty="0" err="1">
                <a:solidFill>
                  <a:srgbClr val="0070C0"/>
                </a:solidFill>
              </a:rPr>
              <a:t>whole</a:t>
            </a:r>
            <a:r>
              <a:rPr lang="da-DK" sz="2000" dirty="0">
                <a:solidFill>
                  <a:srgbClr val="0070C0"/>
                </a:solidFill>
              </a:rPr>
              <a:t>, but </a:t>
            </a:r>
            <a:r>
              <a:rPr lang="da-DK" sz="2000" dirty="0" err="1">
                <a:solidFill>
                  <a:srgbClr val="0070C0"/>
                </a:solidFill>
              </a:rPr>
              <a:t>different</a:t>
            </a:r>
            <a:r>
              <a:rPr lang="da-DK" sz="2000" dirty="0">
                <a:solidFill>
                  <a:srgbClr val="0070C0"/>
                </a:solidFill>
              </a:rPr>
              <a:t> </a:t>
            </a:r>
            <a:r>
              <a:rPr lang="da-DK" sz="2000" dirty="0" err="1">
                <a:solidFill>
                  <a:srgbClr val="0070C0"/>
                </a:solidFill>
              </a:rPr>
              <a:t>strategies</a:t>
            </a:r>
            <a:r>
              <a:rPr lang="da-DK" sz="2000" dirty="0">
                <a:solidFill>
                  <a:srgbClr val="0070C0"/>
                </a:solidFill>
              </a:rPr>
              <a:t> support the forms in divergent </a:t>
            </a:r>
            <a:r>
              <a:rPr lang="da-DK" sz="2000" dirty="0" err="1">
                <a:solidFill>
                  <a:srgbClr val="0070C0"/>
                </a:solidFill>
              </a:rPr>
              <a:t>ways</a:t>
            </a:r>
            <a:r>
              <a:rPr lang="da-DK" sz="2000" dirty="0"/>
              <a:t>), ”</a:t>
            </a:r>
            <a:r>
              <a:rPr lang="da-DK" sz="2000" dirty="0" err="1"/>
              <a:t>how</a:t>
            </a:r>
            <a:r>
              <a:rPr lang="da-DK" sz="2000" dirty="0"/>
              <a:t> </a:t>
            </a:r>
            <a:r>
              <a:rPr lang="da-DK" sz="2000" dirty="0" err="1"/>
              <a:t>can</a:t>
            </a:r>
            <a:r>
              <a:rPr lang="da-DK" sz="2000" dirty="0"/>
              <a:t> </a:t>
            </a:r>
            <a:r>
              <a:rPr lang="da-DK" sz="2000" dirty="0" err="1"/>
              <a:t>we</a:t>
            </a:r>
            <a:r>
              <a:rPr lang="da-DK" sz="2000" dirty="0"/>
              <a:t> support </a:t>
            </a:r>
            <a:r>
              <a:rPr lang="da-DK" sz="2000" dirty="0" err="1"/>
              <a:t>different</a:t>
            </a:r>
            <a:r>
              <a:rPr lang="da-DK" sz="2000" dirty="0"/>
              <a:t> types of </a:t>
            </a:r>
            <a:r>
              <a:rPr lang="da-DK" sz="2000" dirty="0" err="1"/>
              <a:t>context-crossings</a:t>
            </a:r>
            <a:r>
              <a:rPr lang="da-DK" sz="2000" dirty="0"/>
              <a:t> from </a:t>
            </a:r>
            <a:r>
              <a:rPr lang="da-DK" sz="2000" dirty="0" err="1"/>
              <a:t>within</a:t>
            </a:r>
            <a:r>
              <a:rPr lang="da-DK" sz="2000" dirty="0"/>
              <a:t> </a:t>
            </a:r>
            <a:r>
              <a:rPr lang="da-DK" sz="2000" dirty="0" err="1"/>
              <a:t>education</a:t>
            </a:r>
            <a:r>
              <a:rPr lang="da-DK" sz="2000" dirty="0"/>
              <a:t>” (</a:t>
            </a:r>
            <a:r>
              <a:rPr lang="da-DK" sz="2000" dirty="0" err="1">
                <a:solidFill>
                  <a:srgbClr val="0070C0"/>
                </a:solidFill>
              </a:rPr>
              <a:t>specific</a:t>
            </a:r>
            <a:r>
              <a:rPr lang="da-DK" sz="2000" dirty="0">
                <a:solidFill>
                  <a:srgbClr val="0070C0"/>
                </a:solidFill>
              </a:rPr>
              <a:t> design </a:t>
            </a:r>
            <a:r>
              <a:rPr lang="da-DK" sz="2000" dirty="0" err="1">
                <a:solidFill>
                  <a:srgbClr val="0070C0"/>
                </a:solidFill>
              </a:rPr>
              <a:t>principles</a:t>
            </a:r>
            <a:r>
              <a:rPr lang="da-DK" sz="2000" dirty="0"/>
              <a:t>) and </a:t>
            </a:r>
            <a:r>
              <a:rPr lang="da-DK" sz="2000" dirty="0" err="1"/>
              <a:t>empirical</a:t>
            </a:r>
            <a:r>
              <a:rPr lang="da-DK" sz="2000" dirty="0"/>
              <a:t> </a:t>
            </a:r>
            <a:r>
              <a:rPr lang="da-DK" sz="2000" dirty="0" err="1"/>
              <a:t>results</a:t>
            </a:r>
            <a:r>
              <a:rPr lang="da-DK" sz="2000" dirty="0"/>
              <a:t> from </a:t>
            </a:r>
            <a:r>
              <a:rPr lang="da-DK" sz="2000" dirty="0" err="1"/>
              <a:t>many</a:t>
            </a:r>
            <a:r>
              <a:rPr lang="da-DK" sz="2000" dirty="0"/>
              <a:t> </a:t>
            </a:r>
            <a:r>
              <a:rPr lang="da-DK" sz="2000" dirty="0" err="1"/>
              <a:t>other</a:t>
            </a:r>
            <a:r>
              <a:rPr lang="da-DK" sz="2000" dirty="0"/>
              <a:t> </a:t>
            </a:r>
            <a:r>
              <a:rPr lang="da-DK" sz="2000" dirty="0" err="1"/>
              <a:t>investigated</a:t>
            </a:r>
            <a:r>
              <a:rPr lang="da-DK" sz="2000" dirty="0"/>
              <a:t> designs</a:t>
            </a:r>
          </a:p>
          <a:p>
            <a:pPr>
              <a:buFont typeface="Wingdings" panose="05000000000000000000" pitchFamily="2" charset="2"/>
              <a:buChar char="§"/>
            </a:pPr>
            <a:endParaRPr lang="da-DK" sz="2000" dirty="0"/>
          </a:p>
          <a:p>
            <a:pPr marL="0" indent="0">
              <a:buNone/>
            </a:pPr>
            <a:r>
              <a:rPr lang="da-DK" sz="1400" dirty="0"/>
              <a:t>For all </a:t>
            </a:r>
            <a:r>
              <a:rPr lang="da-DK" sz="1400" dirty="0" err="1"/>
              <a:t>answers</a:t>
            </a:r>
            <a:r>
              <a:rPr lang="da-DK" sz="1400" dirty="0"/>
              <a:t>, </a:t>
            </a:r>
            <a:r>
              <a:rPr lang="da-DK" sz="1400" dirty="0" err="1"/>
              <a:t>see</a:t>
            </a:r>
            <a:r>
              <a:rPr lang="da-DK" sz="1400" dirty="0"/>
              <a:t> Dohn, Hansen &amp; Hansen (Eds</a:t>
            </a:r>
            <a:r>
              <a:rPr lang="da-DK" sz="1400"/>
              <a:t>.) 2020, Dohn 2021</a:t>
            </a:r>
            <a:endParaRPr lang="da-DK" sz="1400" dirty="0"/>
          </a:p>
        </p:txBody>
      </p:sp>
      <p:sp>
        <p:nvSpPr>
          <p:cNvPr id="4" name="Pladsholder til dato 3">
            <a:extLst>
              <a:ext uri="{FF2B5EF4-FFF2-40B4-BE49-F238E27FC236}">
                <a16:creationId xmlns:a16="http://schemas.microsoft.com/office/drawing/2014/main" id="{094B198A-DA7A-40EA-AA4E-1410622ECC8A}"/>
              </a:ext>
            </a:extLst>
          </p:cNvPr>
          <p:cNvSpPr>
            <a:spLocks noGrp="1"/>
          </p:cNvSpPr>
          <p:nvPr>
            <p:ph type="dt" sz="half" idx="20"/>
          </p:nvPr>
        </p:nvSpPr>
        <p:spPr/>
        <p:txBody>
          <a:bodyPr/>
          <a:lstStyle/>
          <a:p>
            <a:fld id="{8F36E5DD-DBB4-4DF2-949E-E802B382F976}" type="datetime1">
              <a:rPr lang="en-GB" smtClean="0"/>
              <a:t>21/05/2021</a:t>
            </a:fld>
            <a:endParaRPr lang="en-GB" dirty="0"/>
          </a:p>
        </p:txBody>
      </p:sp>
      <p:sp>
        <p:nvSpPr>
          <p:cNvPr id="5" name="Pladsholder til slidenummer 4">
            <a:extLst>
              <a:ext uri="{FF2B5EF4-FFF2-40B4-BE49-F238E27FC236}">
                <a16:creationId xmlns:a16="http://schemas.microsoft.com/office/drawing/2014/main" id="{B3AB96D0-6484-4B88-B8A0-4E242BBB9838}"/>
              </a:ext>
            </a:extLst>
          </p:cNvPr>
          <p:cNvSpPr>
            <a:spLocks noGrp="1"/>
          </p:cNvSpPr>
          <p:nvPr>
            <p:ph type="sldNum" sz="quarter" idx="22"/>
          </p:nvPr>
        </p:nvSpPr>
        <p:spPr/>
        <p:txBody>
          <a:bodyPr/>
          <a:lstStyle/>
          <a:p>
            <a:fld id="{45D37B1E-C366-494F-A587-962AD9AABC83}" type="slidenum">
              <a:rPr lang="en-GB" smtClean="0"/>
              <a:pPr/>
              <a:t>19</a:t>
            </a:fld>
            <a:endParaRPr lang="en-GB" dirty="0"/>
          </a:p>
        </p:txBody>
      </p:sp>
      <p:sp>
        <p:nvSpPr>
          <p:cNvPr id="6" name="Tekstfelt 5">
            <a:extLst>
              <a:ext uri="{FF2B5EF4-FFF2-40B4-BE49-F238E27FC236}">
                <a16:creationId xmlns:a16="http://schemas.microsoft.com/office/drawing/2014/main" id="{F93F369E-4F67-4DA2-A6E4-A33AEBDCE922}"/>
              </a:ext>
            </a:extLst>
          </p:cNvPr>
          <p:cNvSpPr txBox="1"/>
          <p:nvPr/>
        </p:nvSpPr>
        <p:spPr>
          <a:xfrm>
            <a:off x="7820217" y="274320"/>
            <a:ext cx="4207883"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dirty="0" err="1"/>
              <a:t>theoretical</a:t>
            </a:r>
            <a:r>
              <a:rPr lang="da-DK" sz="1600" dirty="0"/>
              <a:t> and </a:t>
            </a:r>
            <a:r>
              <a:rPr lang="da-DK" sz="1600" dirty="0" err="1"/>
              <a:t>empirical</a:t>
            </a:r>
            <a:r>
              <a:rPr lang="da-DK" sz="1600" dirty="0"/>
              <a:t> </a:t>
            </a:r>
            <a:r>
              <a:rPr lang="da-DK" sz="1600" dirty="0" err="1"/>
              <a:t>answers</a:t>
            </a:r>
            <a:endParaRPr lang="da-DK" sz="1600" dirty="0"/>
          </a:p>
        </p:txBody>
      </p:sp>
    </p:spTree>
    <p:extLst>
      <p:ext uri="{BB962C8B-B14F-4D97-AF65-F5344CB8AC3E}">
        <p14:creationId xmlns:p14="http://schemas.microsoft.com/office/powerpoint/2010/main" val="26765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F3A84AC-81D7-4631-9E07-B84C7DB533CF}"/>
              </a:ext>
            </a:extLst>
          </p:cNvPr>
          <p:cNvSpPr>
            <a:spLocks noGrp="1"/>
          </p:cNvSpPr>
          <p:nvPr>
            <p:ph type="title"/>
          </p:nvPr>
        </p:nvSpPr>
        <p:spPr>
          <a:xfrm>
            <a:off x="410400" y="353537"/>
            <a:ext cx="10962000" cy="671967"/>
          </a:xfrm>
        </p:spPr>
        <p:txBody>
          <a:bodyPr/>
          <a:lstStyle/>
          <a:p>
            <a:r>
              <a:rPr lang="da-DK" dirty="0"/>
              <a:t>Overview</a:t>
            </a:r>
          </a:p>
        </p:txBody>
      </p:sp>
      <p:sp>
        <p:nvSpPr>
          <p:cNvPr id="5" name="Pladsholder til indhold 4">
            <a:extLst>
              <a:ext uri="{FF2B5EF4-FFF2-40B4-BE49-F238E27FC236}">
                <a16:creationId xmlns:a16="http://schemas.microsoft.com/office/drawing/2014/main" id="{1B6D1EFC-FCB2-47EC-8CC2-B7AF9755A897}"/>
              </a:ext>
            </a:extLst>
          </p:cNvPr>
          <p:cNvSpPr>
            <a:spLocks noGrp="1"/>
          </p:cNvSpPr>
          <p:nvPr>
            <p:ph sz="quarter" idx="19"/>
          </p:nvPr>
        </p:nvSpPr>
        <p:spPr>
          <a:xfrm>
            <a:off x="411163" y="1225656"/>
            <a:ext cx="10961237" cy="3864462"/>
          </a:xfrm>
        </p:spPr>
        <p:txBody>
          <a:bodyPr/>
          <a:lstStyle/>
          <a:p>
            <a:pPr>
              <a:buFont typeface="Wingdings" panose="05000000000000000000" pitchFamily="2" charset="2"/>
              <a:buChar char="§"/>
            </a:pPr>
            <a:r>
              <a:rPr lang="da-DK" sz="2000" dirty="0" err="1"/>
              <a:t>Two</a:t>
            </a:r>
            <a:r>
              <a:rPr lang="da-DK" sz="2000" dirty="0"/>
              <a:t> </a:t>
            </a:r>
            <a:r>
              <a:rPr lang="da-DK" sz="2000" dirty="0" err="1"/>
              <a:t>words</a:t>
            </a:r>
            <a:r>
              <a:rPr lang="da-DK" sz="2000" dirty="0"/>
              <a:t> of </a:t>
            </a:r>
            <a:r>
              <a:rPr lang="da-DK" sz="2000" dirty="0" err="1"/>
              <a:t>background</a:t>
            </a:r>
            <a:r>
              <a:rPr lang="da-DK" sz="2000" dirty="0"/>
              <a:t> info on </a:t>
            </a:r>
            <a:r>
              <a:rPr lang="da-DK" sz="2000" dirty="0" err="1"/>
              <a:t>Nina’s</a:t>
            </a:r>
            <a:r>
              <a:rPr lang="da-DK" sz="2000" dirty="0"/>
              <a:t> research </a:t>
            </a:r>
            <a:r>
              <a:rPr lang="da-DK" sz="2000" dirty="0" err="1"/>
              <a:t>interests</a:t>
            </a:r>
            <a:r>
              <a:rPr lang="da-DK" sz="2000" dirty="0"/>
              <a:t> and approach</a:t>
            </a:r>
          </a:p>
          <a:p>
            <a:pPr>
              <a:spcBef>
                <a:spcPts val="1200"/>
              </a:spcBef>
              <a:buFont typeface="Wingdings" panose="05000000000000000000" pitchFamily="2" charset="2"/>
              <a:buChar char="§"/>
            </a:pPr>
            <a:r>
              <a:rPr lang="da-DK" sz="2000" dirty="0"/>
              <a:t>The basic </a:t>
            </a:r>
            <a:r>
              <a:rPr lang="da-DK" sz="2000" dirty="0" err="1"/>
              <a:t>question</a:t>
            </a:r>
            <a:r>
              <a:rPr lang="da-DK" sz="2000" dirty="0"/>
              <a:t> of </a:t>
            </a:r>
            <a:r>
              <a:rPr lang="da-DK" sz="2000" dirty="0" err="1"/>
              <a:t>this</a:t>
            </a:r>
            <a:r>
              <a:rPr lang="da-DK" sz="2000" dirty="0"/>
              <a:t> talk</a:t>
            </a:r>
          </a:p>
          <a:p>
            <a:pPr lvl="1">
              <a:buFont typeface="Wingdings" panose="05000000000000000000" pitchFamily="2" charset="2"/>
              <a:buChar char="§"/>
            </a:pPr>
            <a:r>
              <a:rPr lang="da-DK" sz="1800" dirty="0"/>
              <a:t>(</a:t>
            </a:r>
            <a:r>
              <a:rPr lang="da-DK" sz="1800" dirty="0" err="1"/>
              <a:t>why</a:t>
            </a:r>
            <a:r>
              <a:rPr lang="da-DK" sz="1800" dirty="0"/>
              <a:t>) is it a </a:t>
            </a:r>
            <a:r>
              <a:rPr lang="da-DK" sz="1800" dirty="0" err="1"/>
              <a:t>question</a:t>
            </a:r>
            <a:r>
              <a:rPr lang="da-DK" sz="1800" dirty="0"/>
              <a:t> </a:t>
            </a:r>
            <a:r>
              <a:rPr lang="da-DK" sz="1800" dirty="0" err="1"/>
              <a:t>worth</a:t>
            </a:r>
            <a:r>
              <a:rPr lang="da-DK" sz="1800" dirty="0"/>
              <a:t> </a:t>
            </a:r>
            <a:r>
              <a:rPr lang="da-DK" sz="1800" dirty="0" err="1"/>
              <a:t>talking</a:t>
            </a:r>
            <a:r>
              <a:rPr lang="da-DK" sz="1800" dirty="0"/>
              <a:t> </a:t>
            </a:r>
            <a:r>
              <a:rPr lang="da-DK" sz="1800" dirty="0" err="1"/>
              <a:t>about</a:t>
            </a:r>
            <a:r>
              <a:rPr lang="da-DK" sz="1800" dirty="0"/>
              <a:t>?</a:t>
            </a:r>
          </a:p>
          <a:p>
            <a:pPr lvl="1">
              <a:buFont typeface="Wingdings" panose="05000000000000000000" pitchFamily="2" charset="2"/>
              <a:buChar char="§"/>
            </a:pPr>
            <a:r>
              <a:rPr lang="da-DK" sz="1800" dirty="0" err="1"/>
              <a:t>what</a:t>
            </a:r>
            <a:r>
              <a:rPr lang="da-DK" sz="1800" dirty="0"/>
              <a:t> is (</a:t>
            </a:r>
            <a:r>
              <a:rPr lang="da-DK" sz="1800" dirty="0" err="1"/>
              <a:t>involved</a:t>
            </a:r>
            <a:r>
              <a:rPr lang="da-DK" sz="1800" dirty="0"/>
              <a:t> in) the </a:t>
            </a:r>
            <a:r>
              <a:rPr lang="da-DK" sz="1800" dirty="0" err="1"/>
              <a:t>question</a:t>
            </a:r>
            <a:r>
              <a:rPr lang="da-DK" sz="1800" dirty="0"/>
              <a:t> </a:t>
            </a:r>
            <a:r>
              <a:rPr lang="da-DK" sz="1800" dirty="0" err="1"/>
              <a:t>anyway</a:t>
            </a:r>
            <a:r>
              <a:rPr lang="da-DK" sz="1800" dirty="0"/>
              <a:t>?</a:t>
            </a:r>
          </a:p>
          <a:p>
            <a:pPr>
              <a:spcBef>
                <a:spcPts val="1200"/>
              </a:spcBef>
              <a:buFont typeface="Wingdings" panose="05000000000000000000" pitchFamily="2" charset="2"/>
              <a:buChar char="§"/>
            </a:pPr>
            <a:r>
              <a:rPr lang="da-DK" sz="2000" dirty="0" err="1"/>
              <a:t>Investigating</a:t>
            </a:r>
            <a:r>
              <a:rPr lang="da-DK" sz="2000" dirty="0"/>
              <a:t> the </a:t>
            </a:r>
            <a:r>
              <a:rPr lang="da-DK" sz="2000" dirty="0" err="1"/>
              <a:t>question</a:t>
            </a:r>
            <a:r>
              <a:rPr lang="da-DK" sz="2000" dirty="0"/>
              <a:t> </a:t>
            </a:r>
            <a:r>
              <a:rPr lang="da-DK" sz="2000" dirty="0" err="1"/>
              <a:t>theoretically</a:t>
            </a:r>
            <a:r>
              <a:rPr lang="da-DK" sz="2000" dirty="0"/>
              <a:t> and </a:t>
            </a:r>
            <a:r>
              <a:rPr lang="da-DK" sz="2000" dirty="0" err="1"/>
              <a:t>empirically</a:t>
            </a:r>
            <a:r>
              <a:rPr lang="da-DK" sz="2000" dirty="0"/>
              <a:t> (</a:t>
            </a:r>
            <a:r>
              <a:rPr lang="da-DK" sz="2000" dirty="0" err="1"/>
              <a:t>philosophically</a:t>
            </a:r>
            <a:r>
              <a:rPr lang="da-DK" sz="2000" dirty="0"/>
              <a:t> and </a:t>
            </a:r>
            <a:r>
              <a:rPr lang="da-DK" sz="2000" dirty="0" err="1"/>
              <a:t>pedagogically</a:t>
            </a:r>
            <a:r>
              <a:rPr lang="da-DK" sz="2000" dirty="0"/>
              <a:t>)</a:t>
            </a:r>
          </a:p>
          <a:p>
            <a:pPr lvl="1">
              <a:buFont typeface="Wingdings" panose="05000000000000000000" pitchFamily="2" charset="2"/>
              <a:buChar char="§"/>
            </a:pPr>
            <a:r>
              <a:rPr lang="da-DK" sz="1800" dirty="0"/>
              <a:t>Brief </a:t>
            </a:r>
            <a:r>
              <a:rPr lang="da-DK" sz="1800" dirty="0" err="1"/>
              <a:t>detour</a:t>
            </a:r>
            <a:r>
              <a:rPr lang="da-DK" sz="1800" dirty="0"/>
              <a:t>: </a:t>
            </a:r>
            <a:r>
              <a:rPr lang="da-DK" sz="1800" dirty="0" err="1"/>
              <a:t>methodological</a:t>
            </a:r>
            <a:r>
              <a:rPr lang="da-DK" sz="1800" dirty="0"/>
              <a:t> </a:t>
            </a:r>
            <a:r>
              <a:rPr lang="da-DK" sz="1800" dirty="0" err="1"/>
              <a:t>virtues</a:t>
            </a:r>
            <a:r>
              <a:rPr lang="da-DK" sz="1800" dirty="0"/>
              <a:t> and </a:t>
            </a:r>
            <a:r>
              <a:rPr lang="da-DK" sz="1800" dirty="0" err="1"/>
              <a:t>vices</a:t>
            </a:r>
            <a:r>
              <a:rPr lang="da-DK" sz="1800" dirty="0"/>
              <a:t> of </a:t>
            </a:r>
            <a:r>
              <a:rPr lang="da-DK" sz="1800" i="1" dirty="0"/>
              <a:t>Design </a:t>
            </a:r>
            <a:r>
              <a:rPr lang="da-DK" sz="1800" i="1" dirty="0" err="1"/>
              <a:t>Based</a:t>
            </a:r>
            <a:r>
              <a:rPr lang="da-DK" sz="1800" i="1" dirty="0"/>
              <a:t> Research </a:t>
            </a:r>
            <a:r>
              <a:rPr lang="da-DK" sz="1800" dirty="0"/>
              <a:t>in </a:t>
            </a:r>
            <a:r>
              <a:rPr lang="da-DK" sz="1800" dirty="0" err="1"/>
              <a:t>educational</a:t>
            </a:r>
            <a:r>
              <a:rPr lang="da-DK" sz="1800" dirty="0"/>
              <a:t> research</a:t>
            </a:r>
          </a:p>
          <a:p>
            <a:pPr>
              <a:spcBef>
                <a:spcPts val="1200"/>
              </a:spcBef>
              <a:buFont typeface="Wingdings" panose="05000000000000000000" pitchFamily="2" charset="2"/>
              <a:buChar char="§"/>
            </a:pPr>
            <a:r>
              <a:rPr lang="da-DK" sz="2000" dirty="0" err="1"/>
              <a:t>Discussion</a:t>
            </a:r>
            <a:r>
              <a:rPr lang="da-DK" sz="2000" dirty="0"/>
              <a:t> of </a:t>
            </a:r>
            <a:r>
              <a:rPr lang="da-DK" sz="2000" dirty="0" err="1"/>
              <a:t>Nina’s</a:t>
            </a:r>
            <a:r>
              <a:rPr lang="da-DK" sz="2000" dirty="0"/>
              <a:t> approach to the </a:t>
            </a:r>
            <a:r>
              <a:rPr lang="da-DK" sz="2000" dirty="0" err="1"/>
              <a:t>question</a:t>
            </a:r>
            <a:endParaRPr lang="da-DK" sz="2000" dirty="0"/>
          </a:p>
          <a:p>
            <a:pPr>
              <a:buFont typeface="Wingdings" panose="05000000000000000000" pitchFamily="2" charset="2"/>
              <a:buChar char="§"/>
            </a:pPr>
            <a:r>
              <a:rPr lang="da-DK" sz="2000" dirty="0"/>
              <a:t>Short break</a:t>
            </a:r>
          </a:p>
          <a:p>
            <a:pPr>
              <a:spcBef>
                <a:spcPts val="1200"/>
              </a:spcBef>
              <a:buFont typeface="Wingdings" panose="05000000000000000000" pitchFamily="2" charset="2"/>
              <a:buChar char="§"/>
            </a:pPr>
            <a:r>
              <a:rPr lang="da-DK" sz="2000" dirty="0" err="1"/>
              <a:t>Some</a:t>
            </a:r>
            <a:r>
              <a:rPr lang="da-DK" sz="2000" dirty="0"/>
              <a:t> </a:t>
            </a:r>
            <a:r>
              <a:rPr lang="da-DK" sz="2000" dirty="0" err="1"/>
              <a:t>answers</a:t>
            </a:r>
            <a:r>
              <a:rPr lang="da-DK" sz="2000" dirty="0"/>
              <a:t> to the basic </a:t>
            </a:r>
            <a:r>
              <a:rPr lang="da-DK" sz="2000" dirty="0" err="1"/>
              <a:t>question</a:t>
            </a:r>
            <a:endParaRPr lang="da-DK" sz="2000" dirty="0"/>
          </a:p>
          <a:p>
            <a:pPr lvl="1">
              <a:buFont typeface="Wingdings" panose="05000000000000000000" pitchFamily="2" charset="2"/>
              <a:buChar char="§"/>
            </a:pPr>
            <a:r>
              <a:rPr lang="da-DK" sz="1800" dirty="0"/>
              <a:t>Knowledge transformation </a:t>
            </a:r>
            <a:r>
              <a:rPr lang="da-DK" sz="1800" dirty="0" err="1"/>
              <a:t>across</a:t>
            </a:r>
            <a:r>
              <a:rPr lang="da-DK" sz="1800" dirty="0"/>
              <a:t> </a:t>
            </a:r>
            <a:r>
              <a:rPr lang="da-DK" sz="1800" dirty="0" err="1"/>
              <a:t>contexts</a:t>
            </a:r>
            <a:endParaRPr lang="da-DK" sz="1800" dirty="0"/>
          </a:p>
          <a:p>
            <a:pPr lvl="1">
              <a:buFont typeface="Wingdings" panose="05000000000000000000" pitchFamily="2" charset="2"/>
              <a:buChar char="§"/>
            </a:pPr>
            <a:r>
              <a:rPr lang="da-DK" sz="1800" dirty="0"/>
              <a:t>Research </a:t>
            </a:r>
            <a:r>
              <a:rPr lang="da-DK" sz="1800" dirty="0" err="1"/>
              <a:t>into</a:t>
            </a:r>
            <a:r>
              <a:rPr lang="da-DK" sz="1800" dirty="0"/>
              <a:t> </a:t>
            </a:r>
            <a:r>
              <a:rPr lang="da-DK" sz="1800" dirty="0" err="1"/>
              <a:t>specific</a:t>
            </a:r>
            <a:r>
              <a:rPr lang="da-DK" sz="1800" dirty="0"/>
              <a:t> </a:t>
            </a:r>
            <a:r>
              <a:rPr lang="da-DK" sz="1800" dirty="0" err="1"/>
              <a:t>example</a:t>
            </a:r>
            <a:r>
              <a:rPr lang="da-DK" sz="1800" dirty="0"/>
              <a:t> of a learning design </a:t>
            </a:r>
            <a:r>
              <a:rPr lang="da-DK" sz="1800" dirty="0" err="1"/>
              <a:t>aimed</a:t>
            </a:r>
            <a:r>
              <a:rPr lang="da-DK" sz="1800" dirty="0"/>
              <a:t> at </a:t>
            </a:r>
            <a:r>
              <a:rPr lang="da-DK" sz="1800" dirty="0" err="1"/>
              <a:t>supporting</a:t>
            </a:r>
            <a:r>
              <a:rPr lang="da-DK" sz="1800" dirty="0"/>
              <a:t> </a:t>
            </a:r>
            <a:r>
              <a:rPr lang="da-DK" sz="1800" dirty="0" err="1"/>
              <a:t>knowledge</a:t>
            </a:r>
            <a:r>
              <a:rPr lang="da-DK" sz="1800" dirty="0"/>
              <a:t> transformation</a:t>
            </a:r>
          </a:p>
          <a:p>
            <a:pPr lvl="1">
              <a:buFont typeface="Wingdings" panose="05000000000000000000" pitchFamily="2" charset="2"/>
              <a:buChar char="§"/>
            </a:pPr>
            <a:r>
              <a:rPr lang="da-DK" sz="1800" dirty="0"/>
              <a:t>Design </a:t>
            </a:r>
            <a:r>
              <a:rPr lang="da-DK" sz="1800" dirty="0" err="1"/>
              <a:t>principles</a:t>
            </a:r>
            <a:r>
              <a:rPr lang="da-DK" sz="1800" dirty="0"/>
              <a:t> for </a:t>
            </a:r>
            <a:r>
              <a:rPr lang="da-DK" sz="1800" dirty="0" err="1"/>
              <a:t>designing</a:t>
            </a:r>
            <a:r>
              <a:rPr lang="da-DK" sz="1800" dirty="0"/>
              <a:t> for learning </a:t>
            </a:r>
            <a:r>
              <a:rPr lang="da-DK" sz="1800" dirty="0" err="1"/>
              <a:t>knowledge</a:t>
            </a:r>
            <a:r>
              <a:rPr lang="da-DK" sz="1800" dirty="0"/>
              <a:t> transformation</a:t>
            </a:r>
          </a:p>
          <a:p>
            <a:pPr>
              <a:spcBef>
                <a:spcPts val="1200"/>
              </a:spcBef>
              <a:buFont typeface="Wingdings" panose="05000000000000000000" pitchFamily="2" charset="2"/>
              <a:buChar char="§"/>
            </a:pPr>
            <a:r>
              <a:rPr lang="da-DK" sz="2000" dirty="0" err="1"/>
              <a:t>Discussion</a:t>
            </a:r>
            <a:r>
              <a:rPr lang="da-DK" sz="2000" dirty="0"/>
              <a:t> of research on the </a:t>
            </a:r>
            <a:r>
              <a:rPr lang="da-DK" sz="2000" dirty="0" err="1"/>
              <a:t>question</a:t>
            </a:r>
            <a:r>
              <a:rPr lang="da-DK" sz="2000" dirty="0"/>
              <a:t> (</a:t>
            </a:r>
            <a:r>
              <a:rPr lang="da-DK" sz="2000" dirty="0" err="1"/>
              <a:t>Nina’s</a:t>
            </a:r>
            <a:r>
              <a:rPr lang="da-DK" sz="2000" dirty="0"/>
              <a:t> - and </a:t>
            </a:r>
            <a:r>
              <a:rPr lang="da-DK" sz="2000" dirty="0" err="1"/>
              <a:t>anyone</a:t>
            </a:r>
            <a:r>
              <a:rPr lang="da-DK" sz="2000" dirty="0"/>
              <a:t> </a:t>
            </a:r>
            <a:r>
              <a:rPr lang="da-DK" sz="2000" dirty="0" err="1"/>
              <a:t>else’s</a:t>
            </a:r>
            <a:r>
              <a:rPr lang="da-DK" sz="2000" dirty="0"/>
              <a:t>)</a:t>
            </a:r>
          </a:p>
          <a:p>
            <a:pPr>
              <a:buFont typeface="Wingdings" panose="05000000000000000000" pitchFamily="2" charset="2"/>
              <a:buChar char="§"/>
            </a:pPr>
            <a:endParaRPr lang="da-DK" sz="2000" dirty="0"/>
          </a:p>
        </p:txBody>
      </p:sp>
      <p:sp>
        <p:nvSpPr>
          <p:cNvPr id="3" name="Pladsholder til dato 2">
            <a:extLst>
              <a:ext uri="{FF2B5EF4-FFF2-40B4-BE49-F238E27FC236}">
                <a16:creationId xmlns:a16="http://schemas.microsoft.com/office/drawing/2014/main" id="{8C323A7B-2782-4342-ABF5-BDF14A460FD4}"/>
              </a:ext>
            </a:extLst>
          </p:cNvPr>
          <p:cNvSpPr>
            <a:spLocks noGrp="1"/>
          </p:cNvSpPr>
          <p:nvPr>
            <p:ph type="dt" sz="half" idx="20"/>
          </p:nvPr>
        </p:nvSpPr>
        <p:spPr/>
        <p:txBody>
          <a:bodyPr/>
          <a:lstStyle/>
          <a:p>
            <a:fld id="{8F57922A-BDD9-4691-8724-7CC68B1AC471}" type="datetime1">
              <a:rPr lang="en-GB" smtClean="0"/>
              <a:t>21/05/2021</a:t>
            </a:fld>
            <a:endParaRPr lang="en-GB" dirty="0"/>
          </a:p>
        </p:txBody>
      </p:sp>
    </p:spTree>
    <p:extLst>
      <p:ext uri="{BB962C8B-B14F-4D97-AF65-F5344CB8AC3E}">
        <p14:creationId xmlns:p14="http://schemas.microsoft.com/office/powerpoint/2010/main" val="25069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7A267-3A88-46DA-A937-F72C1EF765DC}"/>
              </a:ext>
            </a:extLst>
          </p:cNvPr>
          <p:cNvSpPr>
            <a:spLocks noGrp="1"/>
          </p:cNvSpPr>
          <p:nvPr>
            <p:ph type="title"/>
          </p:nvPr>
        </p:nvSpPr>
        <p:spPr/>
        <p:txBody>
          <a:bodyPr/>
          <a:lstStyle/>
          <a:p>
            <a:r>
              <a:rPr lang="da-DK" dirty="0" err="1"/>
              <a:t>Context-dependency</a:t>
            </a:r>
            <a:r>
              <a:rPr lang="da-DK" dirty="0"/>
              <a:t> </a:t>
            </a:r>
            <a:r>
              <a:rPr lang="da-DK" dirty="0" err="1"/>
              <a:t>conceptualized</a:t>
            </a:r>
            <a:endParaRPr lang="da-DK" dirty="0"/>
          </a:p>
        </p:txBody>
      </p:sp>
      <p:sp>
        <p:nvSpPr>
          <p:cNvPr id="3" name="Pladsholder til indhold 2">
            <a:extLst>
              <a:ext uri="{FF2B5EF4-FFF2-40B4-BE49-F238E27FC236}">
                <a16:creationId xmlns:a16="http://schemas.microsoft.com/office/drawing/2014/main" id="{18E37603-692A-42FB-A428-59B2A10DED73}"/>
              </a:ext>
            </a:extLst>
          </p:cNvPr>
          <p:cNvSpPr>
            <a:spLocks noGrp="1"/>
          </p:cNvSpPr>
          <p:nvPr>
            <p:ph sz="quarter" idx="19"/>
          </p:nvPr>
        </p:nvSpPr>
        <p:spPr/>
        <p:txBody>
          <a:bodyPr/>
          <a:lstStyle/>
          <a:p>
            <a:pPr marL="0" indent="0">
              <a:buNone/>
            </a:pPr>
            <a:r>
              <a:rPr lang="da-DK" sz="2000" dirty="0"/>
              <a:t>My </a:t>
            </a:r>
            <a:r>
              <a:rPr lang="da-DK" sz="2000" dirty="0" err="1"/>
              <a:t>conclusion</a:t>
            </a:r>
            <a:r>
              <a:rPr lang="da-DK" sz="2000" dirty="0"/>
              <a:t> </a:t>
            </a:r>
            <a:r>
              <a:rPr lang="da-DK" sz="2000" dirty="0" err="1"/>
              <a:t>before</a:t>
            </a:r>
            <a:r>
              <a:rPr lang="da-DK" sz="2000" dirty="0"/>
              <a:t> on ”</a:t>
            </a:r>
            <a:r>
              <a:rPr lang="da-DK" sz="2000" dirty="0" err="1"/>
              <a:t>knowledge</a:t>
            </a:r>
            <a:r>
              <a:rPr lang="da-DK" sz="2000" dirty="0"/>
              <a:t> is </a:t>
            </a:r>
            <a:r>
              <a:rPr lang="da-DK" sz="2000" dirty="0" err="1"/>
              <a:t>situated</a:t>
            </a:r>
            <a:r>
              <a:rPr lang="da-DK" sz="2000" dirty="0"/>
              <a:t>”:</a:t>
            </a:r>
          </a:p>
          <a:p>
            <a:pPr marL="0" indent="0">
              <a:buNone/>
            </a:pPr>
            <a:r>
              <a:rPr lang="da-DK" sz="2000" i="1" dirty="0"/>
              <a:t>‘Knowing’/</a:t>
            </a:r>
            <a:r>
              <a:rPr lang="da-DK" sz="2000" i="1" dirty="0" err="1"/>
              <a:t>competence</a:t>
            </a:r>
            <a:r>
              <a:rPr lang="da-DK" sz="2000" i="1" dirty="0"/>
              <a:t> is </a:t>
            </a:r>
            <a:r>
              <a:rPr lang="da-DK" sz="2000" i="1" dirty="0" err="1"/>
              <a:t>acting</a:t>
            </a:r>
            <a:r>
              <a:rPr lang="da-DK" sz="2000" i="1" dirty="0"/>
              <a:t> </a:t>
            </a:r>
            <a:r>
              <a:rPr lang="da-DK" sz="2000" i="1" dirty="0" err="1"/>
              <a:t>adequately</a:t>
            </a:r>
            <a:r>
              <a:rPr lang="da-DK" sz="2000" i="1" dirty="0"/>
              <a:t> in relation to the </a:t>
            </a:r>
            <a:r>
              <a:rPr lang="da-DK" sz="2000" i="1" dirty="0" err="1"/>
              <a:t>unique</a:t>
            </a:r>
            <a:r>
              <a:rPr lang="da-DK" sz="2000" i="1" dirty="0"/>
              <a:t> </a:t>
            </a:r>
            <a:r>
              <a:rPr lang="da-DK" sz="2000" i="1" dirty="0" err="1"/>
              <a:t>complex</a:t>
            </a:r>
            <a:r>
              <a:rPr lang="da-DK" sz="2000" i="1" dirty="0"/>
              <a:t> of </a:t>
            </a:r>
            <a:r>
              <a:rPr lang="da-DK" sz="2000" i="1" dirty="0" err="1"/>
              <a:t>possibilities</a:t>
            </a:r>
            <a:r>
              <a:rPr lang="da-DK" sz="2000" i="1" dirty="0"/>
              <a:t> and </a:t>
            </a:r>
            <a:r>
              <a:rPr lang="da-DK" sz="2000" i="1" dirty="0" err="1"/>
              <a:t>requirements</a:t>
            </a:r>
            <a:r>
              <a:rPr lang="da-DK" sz="2000" i="1" dirty="0"/>
              <a:t> of the situation</a:t>
            </a:r>
          </a:p>
          <a:p>
            <a:pPr>
              <a:buFont typeface="Wingdings" panose="05000000000000000000" pitchFamily="2" charset="2"/>
              <a:buChar char="§"/>
            </a:pPr>
            <a:r>
              <a:rPr lang="da-DK" sz="2000" dirty="0" err="1"/>
              <a:t>Context-dependency</a:t>
            </a:r>
            <a:r>
              <a:rPr lang="da-DK" sz="2000" dirty="0"/>
              <a:t> is </a:t>
            </a:r>
            <a:r>
              <a:rPr lang="da-DK" sz="2000" dirty="0" err="1"/>
              <a:t>this</a:t>
            </a:r>
            <a:r>
              <a:rPr lang="da-DK" sz="2000" dirty="0"/>
              <a:t> ”</a:t>
            </a:r>
            <a:r>
              <a:rPr lang="da-DK" sz="2000" dirty="0" err="1"/>
              <a:t>unique</a:t>
            </a:r>
            <a:r>
              <a:rPr lang="da-DK" sz="2000" dirty="0"/>
              <a:t> </a:t>
            </a:r>
            <a:r>
              <a:rPr lang="da-DK" sz="2000" dirty="0" err="1"/>
              <a:t>complex</a:t>
            </a:r>
            <a:r>
              <a:rPr lang="da-DK" sz="2000" dirty="0"/>
              <a:t> of </a:t>
            </a:r>
            <a:r>
              <a:rPr lang="da-DK" sz="2000" dirty="0" err="1"/>
              <a:t>possibilities</a:t>
            </a:r>
            <a:r>
              <a:rPr lang="da-DK" sz="2000" dirty="0"/>
              <a:t> and </a:t>
            </a:r>
            <a:r>
              <a:rPr lang="da-DK" sz="2000" dirty="0" err="1"/>
              <a:t>requirements</a:t>
            </a:r>
            <a:r>
              <a:rPr lang="da-DK" sz="2000" dirty="0"/>
              <a:t>”</a:t>
            </a:r>
          </a:p>
          <a:p>
            <a:pPr>
              <a:buFont typeface="Wingdings" panose="05000000000000000000" pitchFamily="2" charset="2"/>
              <a:buChar char="§"/>
            </a:pPr>
            <a:endParaRPr lang="da-DK" sz="2000" dirty="0"/>
          </a:p>
          <a:p>
            <a:pPr>
              <a:buFont typeface="Wingdings" panose="05000000000000000000" pitchFamily="2" charset="2"/>
              <a:buChar char="§"/>
            </a:pPr>
            <a:r>
              <a:rPr lang="da-DK" sz="2000" dirty="0" err="1"/>
              <a:t>We</a:t>
            </a:r>
            <a:r>
              <a:rPr lang="da-DK" sz="2000" dirty="0"/>
              <a:t> </a:t>
            </a:r>
            <a:r>
              <a:rPr lang="da-DK" sz="2000" dirty="0" err="1"/>
              <a:t>developed</a:t>
            </a:r>
            <a:r>
              <a:rPr lang="da-DK" sz="2000" dirty="0"/>
              <a:t> a framework of 5 </a:t>
            </a:r>
            <a:r>
              <a:rPr lang="da-DK" sz="2000" dirty="0" err="1"/>
              <a:t>analytical</a:t>
            </a:r>
            <a:r>
              <a:rPr lang="da-DK" sz="2000" dirty="0"/>
              <a:t> </a:t>
            </a:r>
            <a:r>
              <a:rPr lang="da-DK" sz="2000" dirty="0" err="1"/>
              <a:t>levels</a:t>
            </a:r>
            <a:r>
              <a:rPr lang="da-DK" sz="2000" dirty="0"/>
              <a:t> for </a:t>
            </a:r>
            <a:r>
              <a:rPr lang="da-DK" sz="2000" dirty="0" err="1"/>
              <a:t>analyzing</a:t>
            </a:r>
            <a:r>
              <a:rPr lang="da-DK" sz="2000" dirty="0"/>
              <a:t> the ”</a:t>
            </a:r>
            <a:r>
              <a:rPr lang="da-DK" sz="2000" dirty="0" err="1"/>
              <a:t>unique</a:t>
            </a:r>
            <a:r>
              <a:rPr lang="da-DK" sz="2000" dirty="0"/>
              <a:t> </a:t>
            </a:r>
            <a:r>
              <a:rPr lang="da-DK" sz="2000" dirty="0" err="1"/>
              <a:t>complex</a:t>
            </a:r>
            <a:r>
              <a:rPr lang="da-DK" sz="2000" dirty="0"/>
              <a:t>”</a:t>
            </a:r>
          </a:p>
          <a:p>
            <a:pPr marL="594900" lvl="1" indent="-342900">
              <a:buFont typeface="+mj-lt"/>
              <a:buAutoNum type="arabicPeriod"/>
            </a:pPr>
            <a:r>
              <a:rPr lang="da-DK" sz="1800" dirty="0"/>
              <a:t>Domain </a:t>
            </a:r>
            <a:r>
              <a:rPr lang="da-DK" sz="1800" dirty="0" err="1"/>
              <a:t>level</a:t>
            </a:r>
            <a:r>
              <a:rPr lang="da-DK" sz="1800" dirty="0"/>
              <a:t>. </a:t>
            </a:r>
            <a:r>
              <a:rPr lang="da-DK" sz="1800" dirty="0" err="1">
                <a:solidFill>
                  <a:srgbClr val="0070C0"/>
                </a:solidFill>
              </a:rPr>
              <a:t>E.g</a:t>
            </a:r>
            <a:r>
              <a:rPr lang="da-DK" sz="1800" dirty="0">
                <a:solidFill>
                  <a:srgbClr val="0070C0"/>
                </a:solidFill>
              </a:rPr>
              <a:t>. domain: algebra; </a:t>
            </a:r>
            <a:r>
              <a:rPr lang="da-DK" sz="1800" dirty="0" err="1">
                <a:solidFill>
                  <a:srgbClr val="0070C0"/>
                </a:solidFill>
              </a:rPr>
              <a:t>requirement</a:t>
            </a:r>
            <a:r>
              <a:rPr lang="da-DK" sz="1800" dirty="0">
                <a:solidFill>
                  <a:srgbClr val="0070C0"/>
                </a:solidFill>
              </a:rPr>
              <a:t>: 2+2=4</a:t>
            </a:r>
          </a:p>
          <a:p>
            <a:pPr marL="594900" lvl="1" indent="-342900">
              <a:buFont typeface="+mj-lt"/>
              <a:buAutoNum type="arabicPeriod"/>
            </a:pPr>
            <a:r>
              <a:rPr lang="da-DK" sz="1800" dirty="0"/>
              <a:t>Activity </a:t>
            </a:r>
            <a:r>
              <a:rPr lang="da-DK" sz="1800" dirty="0" err="1"/>
              <a:t>level</a:t>
            </a:r>
            <a:r>
              <a:rPr lang="da-DK" sz="1800" dirty="0"/>
              <a:t>.</a:t>
            </a:r>
            <a:r>
              <a:rPr lang="da-DK" sz="1800" dirty="0">
                <a:solidFill>
                  <a:srgbClr val="0070C0"/>
                </a:solidFill>
              </a:rPr>
              <a:t> </a:t>
            </a:r>
            <a:r>
              <a:rPr lang="da-DK" sz="1800" dirty="0" err="1">
                <a:solidFill>
                  <a:srgbClr val="0070C0"/>
                </a:solidFill>
              </a:rPr>
              <a:t>E.g</a:t>
            </a:r>
            <a:r>
              <a:rPr lang="da-DK" sz="1800" dirty="0">
                <a:solidFill>
                  <a:srgbClr val="0070C0"/>
                </a:solidFill>
              </a:rPr>
              <a:t>. </a:t>
            </a:r>
            <a:r>
              <a:rPr lang="da-DK" sz="1800" dirty="0" err="1">
                <a:solidFill>
                  <a:srgbClr val="0070C0"/>
                </a:solidFill>
              </a:rPr>
              <a:t>activity</a:t>
            </a:r>
            <a:r>
              <a:rPr lang="da-DK" sz="1800" dirty="0">
                <a:solidFill>
                  <a:srgbClr val="0070C0"/>
                </a:solidFill>
              </a:rPr>
              <a:t>: </a:t>
            </a:r>
            <a:r>
              <a:rPr lang="da-DK" sz="1800" dirty="0" err="1">
                <a:solidFill>
                  <a:srgbClr val="0070C0"/>
                </a:solidFill>
              </a:rPr>
              <a:t>determining</a:t>
            </a:r>
            <a:r>
              <a:rPr lang="da-DK" sz="1800" dirty="0">
                <a:solidFill>
                  <a:srgbClr val="0070C0"/>
                </a:solidFill>
              </a:rPr>
              <a:t> </a:t>
            </a:r>
            <a:r>
              <a:rPr lang="da-DK" sz="1800" dirty="0" err="1">
                <a:solidFill>
                  <a:srgbClr val="0070C0"/>
                </a:solidFill>
              </a:rPr>
              <a:t>what</a:t>
            </a:r>
            <a:r>
              <a:rPr lang="da-DK" sz="1800" dirty="0">
                <a:solidFill>
                  <a:srgbClr val="0070C0"/>
                </a:solidFill>
              </a:rPr>
              <a:t> is the </a:t>
            </a:r>
            <a:r>
              <a:rPr lang="da-DK" sz="1800" dirty="0" err="1">
                <a:solidFill>
                  <a:srgbClr val="0070C0"/>
                </a:solidFill>
              </a:rPr>
              <a:t>best</a:t>
            </a:r>
            <a:r>
              <a:rPr lang="da-DK" sz="1800" dirty="0">
                <a:solidFill>
                  <a:srgbClr val="0070C0"/>
                </a:solidFill>
              </a:rPr>
              <a:t> </a:t>
            </a:r>
            <a:r>
              <a:rPr lang="da-DK" sz="1800" dirty="0" err="1">
                <a:solidFill>
                  <a:srgbClr val="0070C0"/>
                </a:solidFill>
              </a:rPr>
              <a:t>buy</a:t>
            </a:r>
            <a:r>
              <a:rPr lang="da-DK" sz="1800" dirty="0">
                <a:solidFill>
                  <a:srgbClr val="0070C0"/>
                </a:solidFill>
              </a:rPr>
              <a:t>; </a:t>
            </a:r>
            <a:r>
              <a:rPr lang="da-DK" sz="1800" dirty="0" err="1">
                <a:solidFill>
                  <a:srgbClr val="0070C0"/>
                </a:solidFill>
              </a:rPr>
              <a:t>requirement</a:t>
            </a:r>
            <a:r>
              <a:rPr lang="da-DK" sz="1800" dirty="0">
                <a:solidFill>
                  <a:srgbClr val="0070C0"/>
                </a:solidFill>
              </a:rPr>
              <a:t> </a:t>
            </a:r>
            <a:r>
              <a:rPr lang="da-DK" sz="1800" dirty="0" err="1">
                <a:solidFill>
                  <a:srgbClr val="0070C0"/>
                </a:solidFill>
              </a:rPr>
              <a:t>e.g</a:t>
            </a:r>
            <a:r>
              <a:rPr lang="da-DK" sz="1800" dirty="0">
                <a:solidFill>
                  <a:srgbClr val="0070C0"/>
                </a:solidFill>
              </a:rPr>
              <a:t>. </a:t>
            </a:r>
            <a:r>
              <a:rPr lang="da-DK" sz="1800" dirty="0" err="1">
                <a:solidFill>
                  <a:srgbClr val="0070C0"/>
                </a:solidFill>
              </a:rPr>
              <a:t>price</a:t>
            </a:r>
            <a:r>
              <a:rPr lang="da-DK" sz="1800" dirty="0">
                <a:solidFill>
                  <a:srgbClr val="0070C0"/>
                </a:solidFill>
              </a:rPr>
              <a:t> per unit</a:t>
            </a:r>
          </a:p>
          <a:p>
            <a:pPr marL="594900" lvl="1" indent="-342900">
              <a:buFont typeface="+mj-lt"/>
              <a:buAutoNum type="arabicPeriod"/>
            </a:pPr>
            <a:r>
              <a:rPr lang="da-DK" sz="1800" dirty="0"/>
              <a:t>Life-</a:t>
            </a:r>
            <a:r>
              <a:rPr lang="da-DK" sz="1800" dirty="0" err="1"/>
              <a:t>setting</a:t>
            </a:r>
            <a:r>
              <a:rPr lang="da-DK" sz="1800" dirty="0"/>
              <a:t> </a:t>
            </a:r>
            <a:r>
              <a:rPr lang="da-DK" sz="1800" dirty="0" err="1"/>
              <a:t>level</a:t>
            </a:r>
            <a:r>
              <a:rPr lang="da-DK" sz="1800" dirty="0"/>
              <a:t>. </a:t>
            </a:r>
            <a:r>
              <a:rPr lang="da-DK" sz="1800" dirty="0" err="1">
                <a:solidFill>
                  <a:srgbClr val="0070C0"/>
                </a:solidFill>
              </a:rPr>
              <a:t>E.g</a:t>
            </a:r>
            <a:r>
              <a:rPr lang="da-DK" sz="1800" dirty="0">
                <a:solidFill>
                  <a:srgbClr val="0070C0"/>
                </a:solidFill>
              </a:rPr>
              <a:t>. a) school task or b) </a:t>
            </a:r>
            <a:r>
              <a:rPr lang="da-DK" sz="1800" dirty="0" err="1">
                <a:solidFill>
                  <a:srgbClr val="0070C0"/>
                </a:solidFill>
              </a:rPr>
              <a:t>supermarket</a:t>
            </a:r>
            <a:r>
              <a:rPr lang="da-DK" sz="1800" dirty="0">
                <a:solidFill>
                  <a:srgbClr val="0070C0"/>
                </a:solidFill>
              </a:rPr>
              <a:t>; </a:t>
            </a:r>
            <a:r>
              <a:rPr lang="da-DK" sz="1800" dirty="0" err="1">
                <a:solidFill>
                  <a:srgbClr val="0070C0"/>
                </a:solidFill>
              </a:rPr>
              <a:t>requirement</a:t>
            </a:r>
            <a:r>
              <a:rPr lang="da-DK" sz="1800" dirty="0">
                <a:solidFill>
                  <a:srgbClr val="0070C0"/>
                </a:solidFill>
              </a:rPr>
              <a:t> for b) ”I </a:t>
            </a:r>
            <a:r>
              <a:rPr lang="da-DK" sz="1800" dirty="0" err="1">
                <a:solidFill>
                  <a:srgbClr val="0070C0"/>
                </a:solidFill>
              </a:rPr>
              <a:t>can</a:t>
            </a:r>
            <a:r>
              <a:rPr lang="da-DK" sz="1800" dirty="0">
                <a:solidFill>
                  <a:srgbClr val="0070C0"/>
                </a:solidFill>
              </a:rPr>
              <a:t> transport it home”</a:t>
            </a:r>
          </a:p>
          <a:p>
            <a:pPr marL="594900" lvl="1" indent="-342900">
              <a:buFont typeface="+mj-lt"/>
              <a:buAutoNum type="arabicPeriod"/>
            </a:pPr>
            <a:r>
              <a:rPr lang="da-DK" sz="1800" dirty="0" err="1"/>
              <a:t>Societal</a:t>
            </a:r>
            <a:r>
              <a:rPr lang="da-DK" sz="1800" dirty="0"/>
              <a:t> </a:t>
            </a:r>
            <a:r>
              <a:rPr lang="da-DK" sz="1800" dirty="0" err="1"/>
              <a:t>structures</a:t>
            </a:r>
            <a:r>
              <a:rPr lang="da-DK" sz="1800" dirty="0"/>
              <a:t> </a:t>
            </a:r>
            <a:r>
              <a:rPr lang="da-DK" sz="1800" dirty="0" err="1"/>
              <a:t>level</a:t>
            </a:r>
            <a:r>
              <a:rPr lang="da-DK" sz="1800" dirty="0"/>
              <a:t>: </a:t>
            </a:r>
            <a:r>
              <a:rPr lang="da-DK" sz="1800" dirty="0" err="1">
                <a:solidFill>
                  <a:srgbClr val="0070C0"/>
                </a:solidFill>
              </a:rPr>
              <a:t>E.g</a:t>
            </a:r>
            <a:r>
              <a:rPr lang="da-DK" sz="1800" dirty="0">
                <a:solidFill>
                  <a:srgbClr val="0070C0"/>
                </a:solidFill>
              </a:rPr>
              <a:t>. organisation of learning in a </a:t>
            </a:r>
            <a:r>
              <a:rPr lang="da-DK" sz="1800" dirty="0" err="1">
                <a:solidFill>
                  <a:srgbClr val="0070C0"/>
                </a:solidFill>
              </a:rPr>
              <a:t>schooling</a:t>
            </a:r>
            <a:r>
              <a:rPr lang="da-DK" sz="1800" dirty="0">
                <a:solidFill>
                  <a:srgbClr val="0070C0"/>
                </a:solidFill>
              </a:rPr>
              <a:t> system </a:t>
            </a:r>
            <a:r>
              <a:rPr lang="da-DK" sz="1800" dirty="0" err="1">
                <a:solidFill>
                  <a:srgbClr val="0070C0"/>
                </a:solidFill>
              </a:rPr>
              <a:t>vs</a:t>
            </a:r>
            <a:r>
              <a:rPr lang="da-DK" sz="1800" dirty="0">
                <a:solidFill>
                  <a:srgbClr val="0070C0"/>
                </a:solidFill>
              </a:rPr>
              <a:t> as </a:t>
            </a:r>
            <a:r>
              <a:rPr lang="da-DK" sz="1800" dirty="0" err="1">
                <a:solidFill>
                  <a:srgbClr val="0070C0"/>
                </a:solidFill>
              </a:rPr>
              <a:t>apprenticeship</a:t>
            </a:r>
            <a:endParaRPr lang="da-DK" sz="1800" dirty="0">
              <a:solidFill>
                <a:srgbClr val="0070C0"/>
              </a:solidFill>
            </a:endParaRPr>
          </a:p>
          <a:p>
            <a:pPr marL="594900" lvl="1" indent="-342900">
              <a:buFont typeface="+mj-lt"/>
              <a:buAutoNum type="arabicPeriod"/>
            </a:pPr>
            <a:r>
              <a:rPr lang="da-DK" sz="1800" dirty="0" err="1"/>
              <a:t>Cultural</a:t>
            </a:r>
            <a:r>
              <a:rPr lang="da-DK" sz="1800" dirty="0"/>
              <a:t> practices </a:t>
            </a:r>
            <a:r>
              <a:rPr lang="da-DK" sz="1800" dirty="0" err="1"/>
              <a:t>level</a:t>
            </a:r>
            <a:r>
              <a:rPr lang="da-DK" sz="1800" dirty="0"/>
              <a:t>: </a:t>
            </a:r>
            <a:r>
              <a:rPr lang="da-DK" sz="1800" dirty="0" err="1"/>
              <a:t>Prevalent</a:t>
            </a:r>
            <a:r>
              <a:rPr lang="da-DK" sz="1800" dirty="0"/>
              <a:t> </a:t>
            </a:r>
            <a:r>
              <a:rPr lang="da-DK" sz="1800" dirty="0" err="1"/>
              <a:t>across</a:t>
            </a:r>
            <a:r>
              <a:rPr lang="da-DK" sz="1800" dirty="0"/>
              <a:t> </a:t>
            </a:r>
            <a:r>
              <a:rPr lang="da-DK" sz="1800" dirty="0" err="1"/>
              <a:t>specific</a:t>
            </a:r>
            <a:r>
              <a:rPr lang="da-DK" sz="1800" dirty="0"/>
              <a:t> practices and </a:t>
            </a:r>
            <a:r>
              <a:rPr lang="da-DK" sz="1800" dirty="0" err="1"/>
              <a:t>societal</a:t>
            </a:r>
            <a:r>
              <a:rPr lang="da-DK" sz="1800" dirty="0"/>
              <a:t> </a:t>
            </a:r>
            <a:r>
              <a:rPr lang="da-DK" sz="1800" dirty="0" err="1"/>
              <a:t>structures</a:t>
            </a:r>
            <a:r>
              <a:rPr lang="da-DK" sz="1800" dirty="0"/>
              <a:t>. </a:t>
            </a:r>
            <a:r>
              <a:rPr lang="da-DK" sz="1800" dirty="0" err="1">
                <a:solidFill>
                  <a:srgbClr val="0070C0"/>
                </a:solidFill>
              </a:rPr>
              <a:t>E.g</a:t>
            </a:r>
            <a:r>
              <a:rPr lang="da-DK" sz="1800" dirty="0">
                <a:solidFill>
                  <a:srgbClr val="0070C0"/>
                </a:solidFill>
              </a:rPr>
              <a:t>. </a:t>
            </a:r>
            <a:r>
              <a:rPr lang="da-DK" sz="1800" dirty="0" err="1">
                <a:solidFill>
                  <a:srgbClr val="0070C0"/>
                </a:solidFill>
              </a:rPr>
              <a:t>expectations</a:t>
            </a:r>
            <a:r>
              <a:rPr lang="da-DK" sz="1800" dirty="0">
                <a:solidFill>
                  <a:srgbClr val="0070C0"/>
                </a:solidFill>
              </a:rPr>
              <a:t> of </a:t>
            </a:r>
            <a:r>
              <a:rPr lang="da-DK" sz="1800" dirty="0" err="1">
                <a:solidFill>
                  <a:srgbClr val="0070C0"/>
                </a:solidFill>
              </a:rPr>
              <a:t>digitalization</a:t>
            </a:r>
            <a:r>
              <a:rPr lang="da-DK" sz="1800" dirty="0">
                <a:solidFill>
                  <a:srgbClr val="0070C0"/>
                </a:solidFill>
              </a:rPr>
              <a:t> in </a:t>
            </a:r>
            <a:r>
              <a:rPr lang="da-DK" sz="1800" dirty="0" err="1">
                <a:solidFill>
                  <a:srgbClr val="0070C0"/>
                </a:solidFill>
              </a:rPr>
              <a:t>contemporary</a:t>
            </a:r>
            <a:r>
              <a:rPr lang="da-DK" sz="1800" dirty="0">
                <a:solidFill>
                  <a:srgbClr val="0070C0"/>
                </a:solidFill>
              </a:rPr>
              <a:t> society</a:t>
            </a:r>
          </a:p>
        </p:txBody>
      </p:sp>
      <p:sp>
        <p:nvSpPr>
          <p:cNvPr id="4" name="Pladsholder til dato 3">
            <a:extLst>
              <a:ext uri="{FF2B5EF4-FFF2-40B4-BE49-F238E27FC236}">
                <a16:creationId xmlns:a16="http://schemas.microsoft.com/office/drawing/2014/main" id="{094B198A-DA7A-40EA-AA4E-1410622ECC8A}"/>
              </a:ext>
            </a:extLst>
          </p:cNvPr>
          <p:cNvSpPr>
            <a:spLocks noGrp="1"/>
          </p:cNvSpPr>
          <p:nvPr>
            <p:ph type="dt" sz="half" idx="20"/>
          </p:nvPr>
        </p:nvSpPr>
        <p:spPr/>
        <p:txBody>
          <a:bodyPr/>
          <a:lstStyle/>
          <a:p>
            <a:fld id="{8F36E5DD-DBB4-4DF2-949E-E802B382F976}" type="datetime1">
              <a:rPr lang="en-GB" smtClean="0"/>
              <a:t>21/05/2021</a:t>
            </a:fld>
            <a:endParaRPr lang="en-GB" dirty="0"/>
          </a:p>
        </p:txBody>
      </p:sp>
      <p:sp>
        <p:nvSpPr>
          <p:cNvPr id="5" name="Pladsholder til slidenummer 4">
            <a:extLst>
              <a:ext uri="{FF2B5EF4-FFF2-40B4-BE49-F238E27FC236}">
                <a16:creationId xmlns:a16="http://schemas.microsoft.com/office/drawing/2014/main" id="{B3AB96D0-6484-4B88-B8A0-4E242BBB9838}"/>
              </a:ext>
            </a:extLst>
          </p:cNvPr>
          <p:cNvSpPr>
            <a:spLocks noGrp="1"/>
          </p:cNvSpPr>
          <p:nvPr>
            <p:ph type="sldNum" sz="quarter" idx="22"/>
          </p:nvPr>
        </p:nvSpPr>
        <p:spPr/>
        <p:txBody>
          <a:bodyPr/>
          <a:lstStyle/>
          <a:p>
            <a:fld id="{45D37B1E-C366-494F-A587-962AD9AABC83}" type="slidenum">
              <a:rPr lang="en-GB" smtClean="0"/>
              <a:pPr/>
              <a:t>20</a:t>
            </a:fld>
            <a:endParaRPr lang="en-GB" dirty="0"/>
          </a:p>
        </p:txBody>
      </p:sp>
      <p:sp>
        <p:nvSpPr>
          <p:cNvPr id="6" name="Tekstfelt 5">
            <a:extLst>
              <a:ext uri="{FF2B5EF4-FFF2-40B4-BE49-F238E27FC236}">
                <a16:creationId xmlns:a16="http://schemas.microsoft.com/office/drawing/2014/main" id="{F93F369E-4F67-4DA2-A6E4-A33AEBDCE922}"/>
              </a:ext>
            </a:extLst>
          </p:cNvPr>
          <p:cNvSpPr txBox="1"/>
          <p:nvPr/>
        </p:nvSpPr>
        <p:spPr>
          <a:xfrm>
            <a:off x="7820217" y="274320"/>
            <a:ext cx="4300857"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b="1" dirty="0" err="1"/>
              <a:t>theoretical</a:t>
            </a:r>
            <a:r>
              <a:rPr lang="da-DK" sz="1600" dirty="0"/>
              <a:t> and </a:t>
            </a:r>
            <a:r>
              <a:rPr lang="da-DK" sz="1600" dirty="0" err="1"/>
              <a:t>empirical</a:t>
            </a:r>
            <a:r>
              <a:rPr lang="da-DK" sz="1600" dirty="0"/>
              <a:t> </a:t>
            </a:r>
            <a:r>
              <a:rPr lang="da-DK" sz="1600" dirty="0" err="1"/>
              <a:t>answers</a:t>
            </a:r>
            <a:endParaRPr lang="da-DK" sz="1600" dirty="0"/>
          </a:p>
        </p:txBody>
      </p:sp>
    </p:spTree>
    <p:extLst>
      <p:ext uri="{BB962C8B-B14F-4D97-AF65-F5344CB8AC3E}">
        <p14:creationId xmlns:p14="http://schemas.microsoft.com/office/powerpoint/2010/main" val="20267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7A267-3A88-46DA-A937-F72C1EF765DC}"/>
              </a:ext>
            </a:extLst>
          </p:cNvPr>
          <p:cNvSpPr>
            <a:spLocks noGrp="1"/>
          </p:cNvSpPr>
          <p:nvPr>
            <p:ph type="title"/>
          </p:nvPr>
        </p:nvSpPr>
        <p:spPr/>
        <p:txBody>
          <a:bodyPr/>
          <a:lstStyle/>
          <a:p>
            <a:r>
              <a:rPr lang="da-DK" dirty="0" err="1"/>
              <a:t>Context-dependency</a:t>
            </a:r>
            <a:r>
              <a:rPr lang="da-DK" dirty="0"/>
              <a:t> </a:t>
            </a:r>
            <a:r>
              <a:rPr lang="da-DK" dirty="0" err="1"/>
              <a:t>conceptualized</a:t>
            </a:r>
            <a:endParaRPr lang="da-DK" dirty="0"/>
          </a:p>
        </p:txBody>
      </p:sp>
      <p:sp>
        <p:nvSpPr>
          <p:cNvPr id="3" name="Pladsholder til indhold 2">
            <a:extLst>
              <a:ext uri="{FF2B5EF4-FFF2-40B4-BE49-F238E27FC236}">
                <a16:creationId xmlns:a16="http://schemas.microsoft.com/office/drawing/2014/main" id="{18E37603-692A-42FB-A428-59B2A10DED73}"/>
              </a:ext>
            </a:extLst>
          </p:cNvPr>
          <p:cNvSpPr>
            <a:spLocks noGrp="1"/>
          </p:cNvSpPr>
          <p:nvPr>
            <p:ph sz="quarter" idx="19"/>
          </p:nvPr>
        </p:nvSpPr>
        <p:spPr/>
        <p:txBody>
          <a:bodyPr/>
          <a:lstStyle/>
          <a:p>
            <a:pPr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The </a:t>
            </a:r>
            <a:r>
              <a:rPr lang="da-DK" altLang="da-DK" sz="2000" dirty="0" err="1">
                <a:solidFill>
                  <a:prstClr val="black"/>
                </a:solidFill>
                <a:ea typeface="ＭＳ Ｐゴシック" pitchFamily="-106" charset="-128"/>
              </a:rPr>
              <a:t>requirements</a:t>
            </a:r>
            <a:r>
              <a:rPr lang="da-DK" altLang="da-DK" sz="2000" dirty="0">
                <a:solidFill>
                  <a:prstClr val="black"/>
                </a:solidFill>
                <a:ea typeface="ＭＳ Ｐゴシック" pitchFamily="-106" charset="-128"/>
              </a:rPr>
              <a:t> and </a:t>
            </a:r>
            <a:r>
              <a:rPr lang="da-DK" altLang="da-DK" sz="2000" dirty="0" err="1">
                <a:solidFill>
                  <a:prstClr val="black"/>
                </a:solidFill>
                <a:ea typeface="ＭＳ Ｐゴシック" pitchFamily="-106" charset="-128"/>
              </a:rPr>
              <a:t>possibilities</a:t>
            </a:r>
            <a:r>
              <a:rPr lang="da-DK" altLang="da-DK" sz="2000" dirty="0">
                <a:solidFill>
                  <a:prstClr val="black"/>
                </a:solidFill>
                <a:ea typeface="ＭＳ Ｐゴシック" pitchFamily="-106" charset="-128"/>
              </a:rPr>
              <a:t> at </a:t>
            </a:r>
            <a:r>
              <a:rPr lang="da-DK" altLang="da-DK" sz="2000" dirty="0" err="1">
                <a:solidFill>
                  <a:prstClr val="black"/>
                </a:solidFill>
                <a:ea typeface="ＭＳ Ｐゴシック" pitchFamily="-106" charset="-128"/>
              </a:rPr>
              <a:t>different</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levels</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interact</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restrict</a:t>
            </a:r>
            <a:r>
              <a:rPr lang="da-DK" altLang="da-DK" sz="2000" dirty="0">
                <a:solidFill>
                  <a:prstClr val="black"/>
                </a:solidFill>
                <a:ea typeface="ＭＳ Ｐゴシック" pitchFamily="-106" charset="-128"/>
              </a:rPr>
              <a:t> and </a:t>
            </a:r>
            <a:r>
              <a:rPr lang="da-DK" altLang="da-DK" sz="2000" dirty="0" err="1">
                <a:solidFill>
                  <a:prstClr val="black"/>
                </a:solidFill>
                <a:ea typeface="ＭＳ Ｐゴシック" pitchFamily="-106" charset="-128"/>
              </a:rPr>
              <a:t>define</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each</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other</a:t>
            </a:r>
            <a:endParaRPr lang="da-DK" altLang="da-DK" sz="2000" dirty="0">
              <a:solidFill>
                <a:prstClr val="black"/>
              </a:solidFill>
              <a:ea typeface="ＭＳ Ｐゴシック" pitchFamily="-106" charset="-128"/>
            </a:endParaRPr>
          </a:p>
          <a:p>
            <a:pPr lvl="1" fontAlgn="base">
              <a:lnSpc>
                <a:spcPct val="80000"/>
              </a:lnSpc>
              <a:spcBef>
                <a:spcPct val="20000"/>
              </a:spcBef>
              <a:spcAft>
                <a:spcPct val="0"/>
              </a:spcAft>
              <a:buFont typeface="Wingdings" panose="05000000000000000000" pitchFamily="2" charset="2"/>
              <a:buChar char="§"/>
            </a:pPr>
            <a:r>
              <a:rPr lang="da-DK" altLang="da-DK" sz="1800" dirty="0">
                <a:solidFill>
                  <a:prstClr val="black"/>
                </a:solidFill>
                <a:ea typeface="ＭＳ Ｐゴシック" pitchFamily="-106" charset="-128"/>
              </a:rPr>
              <a:t>”all the </a:t>
            </a:r>
            <a:r>
              <a:rPr lang="da-DK" altLang="da-DK" sz="1800" dirty="0" err="1">
                <a:solidFill>
                  <a:prstClr val="black"/>
                </a:solidFill>
                <a:ea typeface="ＭＳ Ｐゴシック" pitchFamily="-106" charset="-128"/>
              </a:rPr>
              <a:t>usual</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means</a:t>
            </a:r>
            <a:r>
              <a:rPr lang="da-DK" altLang="da-DK" sz="1800" dirty="0">
                <a:solidFill>
                  <a:prstClr val="black"/>
                </a:solidFill>
                <a:ea typeface="ＭＳ Ｐゴシック" pitchFamily="-106" charset="-128"/>
              </a:rPr>
              <a:t> of support”</a:t>
            </a:r>
          </a:p>
          <a:p>
            <a:pPr lvl="2" fontAlgn="base">
              <a:lnSpc>
                <a:spcPct val="80000"/>
              </a:lnSpc>
              <a:spcBef>
                <a:spcPct val="20000"/>
              </a:spcBef>
              <a:spcAft>
                <a:spcPct val="0"/>
              </a:spcAft>
              <a:buFont typeface="Wingdings" panose="05000000000000000000" pitchFamily="2" charset="2"/>
              <a:buChar char="§"/>
            </a:pPr>
            <a:r>
              <a:rPr lang="da-DK" altLang="da-DK" sz="1600" dirty="0">
                <a:solidFill>
                  <a:prstClr val="black"/>
                </a:solidFill>
                <a:ea typeface="ＭＳ Ｐゴシック" pitchFamily="-106" charset="-128"/>
              </a:rPr>
              <a:t>in </a:t>
            </a:r>
            <a:r>
              <a:rPr lang="da-DK" altLang="da-DK" sz="1600" dirty="0" err="1">
                <a:solidFill>
                  <a:prstClr val="black"/>
                </a:solidFill>
                <a:ea typeface="ＭＳ Ｐゴシック" pitchFamily="-106" charset="-128"/>
              </a:rPr>
              <a:t>working</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life</a:t>
            </a:r>
            <a:r>
              <a:rPr lang="da-DK" altLang="da-DK" sz="1600" dirty="0">
                <a:solidFill>
                  <a:prstClr val="black"/>
                </a:solidFill>
                <a:ea typeface="ＭＳ Ｐゴシック" pitchFamily="-106" charset="-128"/>
              </a:rPr>
              <a:t>, the class </a:t>
            </a:r>
            <a:r>
              <a:rPr lang="da-DK" altLang="da-DK" sz="1600" dirty="0" err="1">
                <a:solidFill>
                  <a:prstClr val="black"/>
                </a:solidFill>
                <a:ea typeface="ＭＳ Ｐゴシック" pitchFamily="-106" charset="-128"/>
              </a:rPr>
              <a:t>room</a:t>
            </a:r>
            <a:r>
              <a:rPr lang="da-DK" altLang="da-DK" sz="1600" dirty="0">
                <a:solidFill>
                  <a:prstClr val="black"/>
                </a:solidFill>
                <a:ea typeface="ＭＳ Ｐゴシック" pitchFamily="-106" charset="-128"/>
              </a:rPr>
              <a:t> and a test situation</a:t>
            </a:r>
          </a:p>
          <a:p>
            <a:pPr lvl="1" fontAlgn="base">
              <a:lnSpc>
                <a:spcPct val="80000"/>
              </a:lnSpc>
              <a:spcBef>
                <a:spcPct val="20000"/>
              </a:spcBef>
              <a:spcAft>
                <a:spcPct val="0"/>
              </a:spcAft>
              <a:buFont typeface="Wingdings" panose="05000000000000000000" pitchFamily="2" charset="2"/>
              <a:buChar char="§"/>
            </a:pPr>
            <a:r>
              <a:rPr lang="da-DK" altLang="da-DK" sz="1800" dirty="0">
                <a:solidFill>
                  <a:prstClr val="black"/>
                </a:solidFill>
                <a:ea typeface="ＭＳ Ｐゴシック" pitchFamily="-106" charset="-128"/>
              </a:rPr>
              <a:t>”2 </a:t>
            </a:r>
            <a:r>
              <a:rPr lang="da-DK" altLang="da-DK" sz="1800" dirty="0" err="1">
                <a:solidFill>
                  <a:prstClr val="black"/>
                </a:solidFill>
                <a:ea typeface="ＭＳ Ｐゴシック" pitchFamily="-106" charset="-128"/>
              </a:rPr>
              <a:t>apples</a:t>
            </a:r>
            <a:r>
              <a:rPr lang="da-DK" altLang="da-DK" sz="1800" dirty="0">
                <a:solidFill>
                  <a:prstClr val="black"/>
                </a:solidFill>
                <a:ea typeface="ＭＳ Ｐゴシック" pitchFamily="-106" charset="-128"/>
              </a:rPr>
              <a:t> + 2 </a:t>
            </a:r>
            <a:r>
              <a:rPr lang="da-DK" altLang="da-DK" sz="1800" dirty="0" err="1">
                <a:solidFill>
                  <a:prstClr val="black"/>
                </a:solidFill>
                <a:ea typeface="ＭＳ Ｐゴシック" pitchFamily="-106" charset="-128"/>
              </a:rPr>
              <a:t>pears</a:t>
            </a:r>
            <a:r>
              <a:rPr lang="da-DK" altLang="da-DK" sz="1800" dirty="0">
                <a:solidFill>
                  <a:prstClr val="black"/>
                </a:solidFill>
                <a:ea typeface="ＭＳ Ｐゴシック" pitchFamily="-106" charset="-128"/>
              </a:rPr>
              <a:t> + 2 </a:t>
            </a:r>
            <a:r>
              <a:rPr lang="da-DK" altLang="da-DK" sz="1800" dirty="0" err="1">
                <a:solidFill>
                  <a:prstClr val="black"/>
                </a:solidFill>
                <a:ea typeface="ＭＳ Ｐゴシック" pitchFamily="-106" charset="-128"/>
              </a:rPr>
              <a:t>bananas</a:t>
            </a:r>
            <a:r>
              <a:rPr lang="da-DK" altLang="da-DK" sz="1800" dirty="0">
                <a:solidFill>
                  <a:prstClr val="black"/>
                </a:solidFill>
                <a:ea typeface="ＭＳ Ｐゴシック" pitchFamily="-106" charset="-128"/>
              </a:rPr>
              <a:t> = </a:t>
            </a:r>
            <a:r>
              <a:rPr lang="da-DK" altLang="da-DK" sz="1800" dirty="0" err="1">
                <a:solidFill>
                  <a:prstClr val="black"/>
                </a:solidFill>
                <a:ea typeface="ＭＳ Ｐゴシック" pitchFamily="-106" charset="-128"/>
              </a:rPr>
              <a:t>what</a:t>
            </a:r>
            <a:r>
              <a:rPr lang="da-DK" altLang="da-DK" sz="1800" dirty="0">
                <a:solidFill>
                  <a:prstClr val="black"/>
                </a:solidFill>
                <a:ea typeface="ＭＳ Ｐゴシック" pitchFamily="-106" charset="-128"/>
              </a:rPr>
              <a:t>?” </a:t>
            </a:r>
          </a:p>
          <a:p>
            <a:pPr lvl="2" fontAlgn="base">
              <a:lnSpc>
                <a:spcPct val="80000"/>
              </a:lnSpc>
              <a:spcBef>
                <a:spcPct val="20000"/>
              </a:spcBef>
              <a:spcAft>
                <a:spcPct val="0"/>
              </a:spcAft>
              <a:buFont typeface="Wingdings" panose="05000000000000000000" pitchFamily="2" charset="2"/>
              <a:buChar char="§"/>
            </a:pPr>
            <a:r>
              <a:rPr lang="da-DK" altLang="da-DK" sz="1600" dirty="0">
                <a:solidFill>
                  <a:prstClr val="black"/>
                </a:solidFill>
                <a:ea typeface="ＭＳ Ｐゴシック" pitchFamily="-106" charset="-128"/>
              </a:rPr>
              <a:t>in the </a:t>
            </a:r>
            <a:r>
              <a:rPr lang="da-DK" altLang="da-DK" sz="1600" dirty="0" err="1">
                <a:solidFill>
                  <a:prstClr val="black"/>
                </a:solidFill>
                <a:ea typeface="ＭＳ Ｐゴシック" pitchFamily="-106" charset="-128"/>
              </a:rPr>
              <a:t>supermarket</a:t>
            </a:r>
            <a:r>
              <a:rPr lang="da-DK" altLang="da-DK" sz="1600" dirty="0">
                <a:solidFill>
                  <a:prstClr val="black"/>
                </a:solidFill>
                <a:ea typeface="ＭＳ Ｐゴシック" pitchFamily="-106" charset="-128"/>
              </a:rPr>
              <a:t>, the </a:t>
            </a:r>
            <a:r>
              <a:rPr lang="da-DK" altLang="da-DK" sz="1600" dirty="0" err="1">
                <a:solidFill>
                  <a:prstClr val="black"/>
                </a:solidFill>
                <a:ea typeface="ＭＳ Ｐゴシック" pitchFamily="-106" charset="-128"/>
              </a:rPr>
              <a:t>classroom</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sharing</a:t>
            </a:r>
            <a:r>
              <a:rPr lang="da-DK" altLang="da-DK" sz="1600" dirty="0">
                <a:solidFill>
                  <a:prstClr val="black"/>
                </a:solidFill>
                <a:ea typeface="ＭＳ Ｐゴシック" pitchFamily="-106" charset="-128"/>
              </a:rPr>
              <a:t> the </a:t>
            </a:r>
            <a:r>
              <a:rPr lang="da-DK" altLang="da-DK" sz="1600" dirty="0" err="1">
                <a:solidFill>
                  <a:prstClr val="black"/>
                </a:solidFill>
                <a:ea typeface="ＭＳ Ｐゴシック" pitchFamily="-106" charset="-128"/>
              </a:rPr>
              <a:t>fruit</a:t>
            </a:r>
            <a:r>
              <a:rPr lang="da-DK" altLang="da-DK" sz="1600" dirty="0">
                <a:solidFill>
                  <a:prstClr val="black"/>
                </a:solidFill>
                <a:ea typeface="ＭＳ Ｐゴシック" pitchFamily="-106" charset="-128"/>
              </a:rPr>
              <a:t> bowl </a:t>
            </a:r>
            <a:r>
              <a:rPr lang="da-DK" altLang="da-DK" sz="1600" dirty="0" err="1">
                <a:solidFill>
                  <a:prstClr val="black"/>
                </a:solidFill>
                <a:ea typeface="ＭＳ Ｐゴシック" pitchFamily="-106" charset="-128"/>
              </a:rPr>
              <a:t>between</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your</a:t>
            </a:r>
            <a:r>
              <a:rPr lang="da-DK" altLang="da-DK" sz="1600" dirty="0">
                <a:solidFill>
                  <a:prstClr val="black"/>
                </a:solidFill>
                <a:ea typeface="ＭＳ Ｐゴシック" pitchFamily="-106" charset="-128"/>
              </a:rPr>
              <a:t> kids</a:t>
            </a:r>
          </a:p>
          <a:p>
            <a:pPr marL="0" lvl="0" indent="0" fontAlgn="base">
              <a:lnSpc>
                <a:spcPct val="80000"/>
              </a:lnSpc>
              <a:spcBef>
                <a:spcPct val="20000"/>
              </a:spcBef>
              <a:spcAft>
                <a:spcPct val="0"/>
              </a:spcAft>
              <a:buNone/>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r>
              <a:rPr lang="da-DK" altLang="da-DK" sz="2000" dirty="0" err="1">
                <a:solidFill>
                  <a:prstClr val="black"/>
                </a:solidFill>
                <a:ea typeface="ＭＳ Ｐゴシック" pitchFamily="-106" charset="-128"/>
              </a:rPr>
              <a:t>They</a:t>
            </a:r>
            <a:r>
              <a:rPr lang="da-DK" altLang="da-DK" sz="2000" dirty="0">
                <a:solidFill>
                  <a:prstClr val="black"/>
                </a:solidFill>
                <a:ea typeface="ＭＳ Ｐゴシック" pitchFamily="-106" charset="-128"/>
              </a:rPr>
              <a:t> form a </a:t>
            </a:r>
            <a:r>
              <a:rPr lang="da-DK" altLang="da-DK" sz="2000" dirty="0" err="1">
                <a:solidFill>
                  <a:prstClr val="black"/>
                </a:solidFill>
                <a:ea typeface="ＭＳ Ｐゴシック" pitchFamily="-106" charset="-128"/>
              </a:rPr>
              <a:t>complex</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unity</a:t>
            </a:r>
            <a:r>
              <a:rPr lang="da-DK" altLang="da-DK" sz="2000" dirty="0">
                <a:solidFill>
                  <a:prstClr val="black"/>
                </a:solidFill>
                <a:ea typeface="ＭＳ Ｐゴシック" pitchFamily="-106" charset="-128"/>
              </a:rPr>
              <a:t> of </a:t>
            </a:r>
            <a:r>
              <a:rPr lang="da-DK" altLang="da-DK" sz="2000" dirty="0" err="1">
                <a:solidFill>
                  <a:prstClr val="black"/>
                </a:solidFill>
                <a:ea typeface="ＭＳ Ｐゴシック" pitchFamily="-106" charset="-128"/>
              </a:rPr>
              <a:t>situational</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demands</a:t>
            </a:r>
            <a:endParaRPr lang="da-DK" altLang="da-DK" sz="2000" dirty="0">
              <a:solidFill>
                <a:prstClr val="black"/>
              </a:solidFill>
              <a:ea typeface="ＭＳ Ｐゴシック" pitchFamily="-106" charset="-128"/>
            </a:endParaRPr>
          </a:p>
          <a:p>
            <a:pPr marL="0" lvl="0" indent="0" fontAlgn="base">
              <a:lnSpc>
                <a:spcPct val="80000"/>
              </a:lnSpc>
              <a:spcBef>
                <a:spcPct val="20000"/>
              </a:spcBef>
              <a:spcAft>
                <a:spcPct val="0"/>
              </a:spcAft>
              <a:buNone/>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r>
              <a:rPr lang="da-DK" altLang="da-DK" sz="2000" dirty="0" err="1">
                <a:solidFill>
                  <a:prstClr val="black"/>
                </a:solidFill>
                <a:ea typeface="ＭＳ Ｐゴシック" pitchFamily="-106" charset="-128"/>
              </a:rPr>
              <a:t>Context-dependency</a:t>
            </a:r>
            <a:r>
              <a:rPr lang="da-DK" altLang="da-DK" sz="2000" dirty="0">
                <a:solidFill>
                  <a:prstClr val="black"/>
                </a:solidFill>
                <a:ea typeface="ＭＳ Ｐゴシック" pitchFamily="-106" charset="-128"/>
              </a:rPr>
              <a:t> is </a:t>
            </a:r>
            <a:r>
              <a:rPr lang="da-DK" altLang="da-DK" sz="2000" dirty="0" err="1">
                <a:solidFill>
                  <a:prstClr val="black"/>
                </a:solidFill>
                <a:ea typeface="ＭＳ Ｐゴシック" pitchFamily="-106" charset="-128"/>
              </a:rPr>
              <a:t>this</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complex</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unity</a:t>
            </a:r>
            <a:r>
              <a:rPr lang="da-DK" altLang="da-DK" sz="2000" dirty="0">
                <a:solidFill>
                  <a:prstClr val="black"/>
                </a:solidFill>
                <a:ea typeface="ＭＳ Ｐゴシック" pitchFamily="-106" charset="-128"/>
              </a:rPr>
              <a:t> </a:t>
            </a: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But </a:t>
            </a:r>
            <a:r>
              <a:rPr lang="da-DK" altLang="da-DK" sz="2000" dirty="0" err="1">
                <a:solidFill>
                  <a:prstClr val="black"/>
                </a:solidFill>
                <a:ea typeface="ＭＳ Ｐゴシック" pitchFamily="-106" charset="-128"/>
              </a:rPr>
              <a:t>context-dependency</a:t>
            </a:r>
            <a:r>
              <a:rPr lang="da-DK" altLang="da-DK" sz="2000" dirty="0">
                <a:solidFill>
                  <a:prstClr val="black"/>
                </a:solidFill>
                <a:ea typeface="ＭＳ Ｐゴシック" pitchFamily="-106" charset="-128"/>
              </a:rPr>
              <a:t> is </a:t>
            </a:r>
            <a:r>
              <a:rPr lang="da-DK" altLang="da-DK" sz="2000" dirty="0" err="1">
                <a:solidFill>
                  <a:prstClr val="black"/>
                </a:solidFill>
                <a:ea typeface="ＭＳ Ｐゴシック" pitchFamily="-106" charset="-128"/>
              </a:rPr>
              <a:t>itself</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context</a:t>
            </a:r>
            <a:r>
              <a:rPr lang="da-DK" altLang="da-DK" sz="2000" dirty="0">
                <a:solidFill>
                  <a:prstClr val="black"/>
                </a:solidFill>
                <a:ea typeface="ＭＳ Ｐゴシック" pitchFamily="-106" charset="-128"/>
              </a:rPr>
              <a:t>-dependent</a:t>
            </a:r>
          </a:p>
          <a:p>
            <a:pPr lvl="1" fontAlgn="base">
              <a:lnSpc>
                <a:spcPct val="80000"/>
              </a:lnSpc>
              <a:spcBef>
                <a:spcPct val="20000"/>
              </a:spcBef>
              <a:spcAft>
                <a:spcPct val="0"/>
              </a:spcAft>
              <a:buFont typeface="Wingdings" panose="05000000000000000000" pitchFamily="2" charset="2"/>
              <a:buChar char="§"/>
            </a:pPr>
            <a:r>
              <a:rPr lang="da-DK" altLang="da-DK" sz="1800" dirty="0" err="1">
                <a:solidFill>
                  <a:prstClr val="black"/>
                </a:solidFill>
                <a:ea typeface="ＭＳ Ｐゴシック" pitchFamily="-106" charset="-128"/>
              </a:rPr>
              <a:t>Depends</a:t>
            </a:r>
            <a:r>
              <a:rPr lang="da-DK" altLang="da-DK" sz="1800" dirty="0">
                <a:solidFill>
                  <a:prstClr val="black"/>
                </a:solidFill>
                <a:ea typeface="ＭＳ Ｐゴシック" pitchFamily="-106" charset="-128"/>
              </a:rPr>
              <a:t> on domain, </a:t>
            </a:r>
            <a:r>
              <a:rPr lang="da-DK" altLang="da-DK" sz="1800" dirty="0" err="1">
                <a:solidFill>
                  <a:prstClr val="black"/>
                </a:solidFill>
                <a:ea typeface="ＭＳ Ｐゴシック" pitchFamily="-106" charset="-128"/>
              </a:rPr>
              <a:t>activity</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life-setting</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societal</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structures</a:t>
            </a:r>
            <a:r>
              <a:rPr lang="da-DK" altLang="da-DK" sz="1800" dirty="0">
                <a:solidFill>
                  <a:prstClr val="black"/>
                </a:solidFill>
                <a:ea typeface="ＭＳ Ｐゴシック" pitchFamily="-106" charset="-128"/>
              </a:rPr>
              <a:t> and </a:t>
            </a:r>
            <a:r>
              <a:rPr lang="da-DK" altLang="da-DK" sz="1800" dirty="0" err="1">
                <a:solidFill>
                  <a:prstClr val="black"/>
                </a:solidFill>
                <a:ea typeface="ＭＳ Ｐゴシック" pitchFamily="-106" charset="-128"/>
              </a:rPr>
              <a:t>cultural</a:t>
            </a:r>
            <a:r>
              <a:rPr lang="da-DK" altLang="da-DK" sz="1800" dirty="0">
                <a:solidFill>
                  <a:prstClr val="black"/>
                </a:solidFill>
                <a:ea typeface="ＭＳ Ｐゴシック" pitchFamily="-106" charset="-128"/>
              </a:rPr>
              <a:t> practices of the situation …</a:t>
            </a:r>
          </a:p>
          <a:p>
            <a:pPr lvl="1" fontAlgn="base">
              <a:lnSpc>
                <a:spcPct val="80000"/>
              </a:lnSpc>
              <a:spcBef>
                <a:spcPct val="20000"/>
              </a:spcBef>
              <a:spcAft>
                <a:spcPct val="0"/>
              </a:spcAft>
              <a:buFont typeface="Wingdings" panose="05000000000000000000" pitchFamily="2" charset="2"/>
              <a:buChar char="§"/>
            </a:pPr>
            <a:r>
              <a:rPr lang="da-DK" altLang="da-DK" sz="1800" dirty="0">
                <a:solidFill>
                  <a:prstClr val="black"/>
                </a:solidFill>
                <a:ea typeface="ＭＳ Ｐゴシック" pitchFamily="-106" charset="-128"/>
              </a:rPr>
              <a:t>… to </a:t>
            </a:r>
            <a:r>
              <a:rPr lang="da-DK" altLang="da-DK" sz="1800" dirty="0" err="1">
                <a:solidFill>
                  <a:prstClr val="black"/>
                </a:solidFill>
                <a:ea typeface="ＭＳ Ｐゴシック" pitchFamily="-106" charset="-128"/>
              </a:rPr>
              <a:t>which</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extent</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requirements</a:t>
            </a:r>
            <a:r>
              <a:rPr lang="da-DK" altLang="da-DK" sz="1800" dirty="0">
                <a:solidFill>
                  <a:prstClr val="black"/>
                </a:solidFill>
                <a:ea typeface="ＭＳ Ｐゴシック" pitchFamily="-106" charset="-128"/>
              </a:rPr>
              <a:t> etc. at the </a:t>
            </a:r>
            <a:r>
              <a:rPr lang="da-DK" altLang="da-DK" sz="1800" dirty="0" err="1">
                <a:solidFill>
                  <a:prstClr val="black"/>
                </a:solidFill>
                <a:ea typeface="ＭＳ Ｐゴシック" pitchFamily="-106" charset="-128"/>
              </a:rPr>
              <a:t>individual</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levels</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come</a:t>
            </a:r>
            <a:r>
              <a:rPr lang="da-DK" altLang="da-DK" sz="1800" dirty="0">
                <a:solidFill>
                  <a:prstClr val="black"/>
                </a:solidFill>
                <a:ea typeface="ＭＳ Ｐゴシック" pitchFamily="-106" charset="-128"/>
              </a:rPr>
              <a:t> to </a:t>
            </a:r>
            <a:r>
              <a:rPr lang="da-DK" altLang="da-DK" sz="1800" dirty="0" err="1">
                <a:solidFill>
                  <a:prstClr val="black"/>
                </a:solidFill>
                <a:ea typeface="ＭＳ Ｐゴシック" pitchFamily="-106" charset="-128"/>
              </a:rPr>
              <a:t>bear</a:t>
            </a:r>
            <a:endParaRPr lang="da-DK" altLang="da-DK" sz="1800" dirty="0">
              <a:solidFill>
                <a:prstClr val="black"/>
              </a:solidFill>
              <a:ea typeface="ＭＳ Ｐゴシック" pitchFamily="-106" charset="-128"/>
            </a:endParaRPr>
          </a:p>
          <a:p>
            <a:pPr lvl="2" fontAlgn="base">
              <a:lnSpc>
                <a:spcPct val="80000"/>
              </a:lnSpc>
              <a:spcBef>
                <a:spcPct val="20000"/>
              </a:spcBef>
              <a:spcAft>
                <a:spcPct val="0"/>
              </a:spcAft>
              <a:buFont typeface="Wingdings" panose="05000000000000000000" pitchFamily="2" charset="2"/>
              <a:buChar char="§"/>
            </a:pPr>
            <a:r>
              <a:rPr lang="da-DK" altLang="da-DK" sz="1600" dirty="0" err="1">
                <a:solidFill>
                  <a:prstClr val="black"/>
                </a:solidFill>
                <a:ea typeface="ＭＳ Ｐゴシック" pitchFamily="-106" charset="-128"/>
              </a:rPr>
              <a:t>E.g</a:t>
            </a:r>
            <a:r>
              <a:rPr lang="da-DK" altLang="da-DK" sz="1600" dirty="0">
                <a:solidFill>
                  <a:prstClr val="black"/>
                </a:solidFill>
                <a:ea typeface="ＭＳ Ｐゴシック" pitchFamily="-106" charset="-128"/>
              </a:rPr>
              <a:t>. a talk by Habermas at AU, anno 1990, versus </a:t>
            </a:r>
            <a:r>
              <a:rPr lang="da-DK" altLang="da-DK" sz="1600" dirty="0" err="1">
                <a:solidFill>
                  <a:prstClr val="black"/>
                </a:solidFill>
                <a:ea typeface="ＭＳ Ｐゴシック" pitchFamily="-106" charset="-128"/>
              </a:rPr>
              <a:t>me</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presenting</a:t>
            </a:r>
            <a:r>
              <a:rPr lang="da-DK" altLang="da-DK" sz="1600" dirty="0">
                <a:solidFill>
                  <a:prstClr val="black"/>
                </a:solidFill>
                <a:ea typeface="ＭＳ Ｐゴシック" pitchFamily="-106" charset="-128"/>
              </a:rPr>
              <a:t> Habermas’ </a:t>
            </a:r>
            <a:r>
              <a:rPr lang="da-DK" altLang="da-DK" sz="1600" dirty="0" err="1">
                <a:solidFill>
                  <a:prstClr val="black"/>
                </a:solidFill>
                <a:ea typeface="ＭＳ Ｐゴシック" pitchFamily="-106" charset="-128"/>
              </a:rPr>
              <a:t>thoughts</a:t>
            </a:r>
            <a:r>
              <a:rPr lang="da-DK" altLang="da-DK" sz="1600" dirty="0">
                <a:solidFill>
                  <a:prstClr val="black"/>
                </a:solidFill>
                <a:ea typeface="ＭＳ Ｐゴシック" pitchFamily="-106" charset="-128"/>
              </a:rPr>
              <a:t> in a </a:t>
            </a:r>
            <a:r>
              <a:rPr lang="da-DK" altLang="da-DK" sz="1600" dirty="0" err="1">
                <a:solidFill>
                  <a:prstClr val="black"/>
                </a:solidFill>
                <a:ea typeface="ＭＳ Ｐゴシック" pitchFamily="-106" charset="-128"/>
              </a:rPr>
              <a:t>dissemination</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lecture</a:t>
            </a:r>
            <a:endParaRPr lang="da-DK" altLang="da-DK" sz="1600" dirty="0">
              <a:solidFill>
                <a:prstClr val="black"/>
              </a:solidFill>
              <a:ea typeface="ＭＳ Ｐゴシック" pitchFamily="-106" charset="-128"/>
            </a:endParaRPr>
          </a:p>
          <a:p>
            <a:pPr lvl="2" fontAlgn="base">
              <a:lnSpc>
                <a:spcPct val="80000"/>
              </a:lnSpc>
              <a:spcBef>
                <a:spcPct val="20000"/>
              </a:spcBef>
              <a:spcAft>
                <a:spcPct val="0"/>
              </a:spcAft>
              <a:buFont typeface="Wingdings" panose="05000000000000000000" pitchFamily="2" charset="2"/>
              <a:buChar char="§"/>
            </a:pPr>
            <a:r>
              <a:rPr lang="da-DK" altLang="da-DK" sz="1600" dirty="0" err="1">
                <a:solidFill>
                  <a:prstClr val="black"/>
                </a:solidFill>
                <a:ea typeface="ＭＳ Ｐゴシック" pitchFamily="-106" charset="-128"/>
              </a:rPr>
              <a:t>E.g</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chess</a:t>
            </a:r>
            <a:r>
              <a:rPr lang="da-DK" altLang="da-DK" sz="1600" dirty="0">
                <a:solidFill>
                  <a:prstClr val="black"/>
                </a:solidFill>
                <a:ea typeface="ＭＳ Ｐゴシック" pitchFamily="-106" charset="-128"/>
              </a:rPr>
              <a:t> as domain (</a:t>
            </a:r>
            <a:r>
              <a:rPr lang="da-DK" altLang="da-DK" sz="1600" dirty="0" err="1">
                <a:solidFill>
                  <a:prstClr val="black"/>
                </a:solidFill>
                <a:ea typeface="ＭＳ Ｐゴシック" pitchFamily="-106" charset="-128"/>
              </a:rPr>
              <a:t>chess</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rules</a:t>
            </a:r>
            <a:r>
              <a:rPr lang="da-DK" altLang="da-DK" sz="1600" dirty="0">
                <a:solidFill>
                  <a:prstClr val="black"/>
                </a:solidFill>
                <a:ea typeface="ＭＳ Ｐゴシック" pitchFamily="-106" charset="-128"/>
              </a:rPr>
              <a:t>) is </a:t>
            </a:r>
            <a:r>
              <a:rPr lang="da-DK" altLang="da-DK" sz="1600" dirty="0" err="1">
                <a:solidFill>
                  <a:prstClr val="black"/>
                </a:solidFill>
                <a:ea typeface="ＭＳ Ｐゴシック" pitchFamily="-106" charset="-128"/>
              </a:rPr>
              <a:t>less</a:t>
            </a:r>
            <a:r>
              <a:rPr lang="da-DK" altLang="da-DK" sz="1600" dirty="0">
                <a:solidFill>
                  <a:prstClr val="black"/>
                </a:solidFill>
                <a:ea typeface="ＭＳ Ｐゴシック" pitchFamily="-106" charset="-128"/>
              </a:rPr>
              <a:t> dependent on </a:t>
            </a:r>
            <a:r>
              <a:rPr lang="da-DK" altLang="da-DK" sz="1600" dirty="0" err="1">
                <a:solidFill>
                  <a:prstClr val="black"/>
                </a:solidFill>
                <a:ea typeface="ＭＳ Ｐゴシック" pitchFamily="-106" charset="-128"/>
              </a:rPr>
              <a:t>life-setting</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than</a:t>
            </a:r>
            <a:r>
              <a:rPr lang="da-DK" altLang="da-DK" sz="1600" dirty="0">
                <a:solidFill>
                  <a:prstClr val="black"/>
                </a:solidFill>
                <a:ea typeface="ＭＳ Ｐゴシック" pitchFamily="-106" charset="-128"/>
              </a:rPr>
              <a:t> ”it-</a:t>
            </a:r>
            <a:r>
              <a:rPr lang="da-DK" altLang="da-DK" sz="1600" dirty="0" err="1">
                <a:solidFill>
                  <a:prstClr val="black"/>
                </a:solidFill>
                <a:ea typeface="ＭＳ Ｐゴシック" pitchFamily="-106" charset="-128"/>
              </a:rPr>
              <a:t>pedagogical</a:t>
            </a:r>
            <a:r>
              <a:rPr lang="da-DK" altLang="da-DK" sz="1600" dirty="0">
                <a:solidFill>
                  <a:prstClr val="black"/>
                </a:solidFill>
                <a:ea typeface="ＭＳ Ｐゴシック" pitchFamily="-106" charset="-128"/>
              </a:rPr>
              <a:t> guidelines”</a:t>
            </a:r>
          </a:p>
          <a:p>
            <a:pPr marL="0" indent="0">
              <a:buNone/>
            </a:pPr>
            <a:endParaRPr lang="da-DK" sz="1800" dirty="0">
              <a:solidFill>
                <a:srgbClr val="0070C0"/>
              </a:solidFill>
            </a:endParaRPr>
          </a:p>
        </p:txBody>
      </p:sp>
      <p:sp>
        <p:nvSpPr>
          <p:cNvPr id="4" name="Pladsholder til dato 3">
            <a:extLst>
              <a:ext uri="{FF2B5EF4-FFF2-40B4-BE49-F238E27FC236}">
                <a16:creationId xmlns:a16="http://schemas.microsoft.com/office/drawing/2014/main" id="{094B198A-DA7A-40EA-AA4E-1410622ECC8A}"/>
              </a:ext>
            </a:extLst>
          </p:cNvPr>
          <p:cNvSpPr>
            <a:spLocks noGrp="1"/>
          </p:cNvSpPr>
          <p:nvPr>
            <p:ph type="dt" sz="half" idx="20"/>
          </p:nvPr>
        </p:nvSpPr>
        <p:spPr/>
        <p:txBody>
          <a:bodyPr/>
          <a:lstStyle/>
          <a:p>
            <a:fld id="{8F36E5DD-DBB4-4DF2-949E-E802B382F976}" type="datetime1">
              <a:rPr lang="en-GB" smtClean="0"/>
              <a:t>21/05/2021</a:t>
            </a:fld>
            <a:endParaRPr lang="en-GB" dirty="0"/>
          </a:p>
        </p:txBody>
      </p:sp>
      <p:sp>
        <p:nvSpPr>
          <p:cNvPr id="5" name="Pladsholder til slidenummer 4">
            <a:extLst>
              <a:ext uri="{FF2B5EF4-FFF2-40B4-BE49-F238E27FC236}">
                <a16:creationId xmlns:a16="http://schemas.microsoft.com/office/drawing/2014/main" id="{B3AB96D0-6484-4B88-B8A0-4E242BBB9838}"/>
              </a:ext>
            </a:extLst>
          </p:cNvPr>
          <p:cNvSpPr>
            <a:spLocks noGrp="1"/>
          </p:cNvSpPr>
          <p:nvPr>
            <p:ph type="sldNum" sz="quarter" idx="22"/>
          </p:nvPr>
        </p:nvSpPr>
        <p:spPr/>
        <p:txBody>
          <a:bodyPr/>
          <a:lstStyle/>
          <a:p>
            <a:fld id="{45D37B1E-C366-494F-A587-962AD9AABC83}" type="slidenum">
              <a:rPr lang="en-GB" smtClean="0"/>
              <a:pPr/>
              <a:t>21</a:t>
            </a:fld>
            <a:endParaRPr lang="en-GB" dirty="0"/>
          </a:p>
        </p:txBody>
      </p:sp>
      <p:sp>
        <p:nvSpPr>
          <p:cNvPr id="6" name="Tekstfelt 5">
            <a:extLst>
              <a:ext uri="{FF2B5EF4-FFF2-40B4-BE49-F238E27FC236}">
                <a16:creationId xmlns:a16="http://schemas.microsoft.com/office/drawing/2014/main" id="{F93F369E-4F67-4DA2-A6E4-A33AEBDCE922}"/>
              </a:ext>
            </a:extLst>
          </p:cNvPr>
          <p:cNvSpPr txBox="1"/>
          <p:nvPr/>
        </p:nvSpPr>
        <p:spPr>
          <a:xfrm>
            <a:off x="7820217" y="274320"/>
            <a:ext cx="4300857"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b="1" dirty="0" err="1"/>
              <a:t>theoretical</a:t>
            </a:r>
            <a:r>
              <a:rPr lang="da-DK" sz="1600" dirty="0"/>
              <a:t> and </a:t>
            </a:r>
            <a:r>
              <a:rPr lang="da-DK" sz="1600" dirty="0" err="1"/>
              <a:t>empirical</a:t>
            </a:r>
            <a:r>
              <a:rPr lang="da-DK" sz="1600" dirty="0"/>
              <a:t> </a:t>
            </a:r>
            <a:r>
              <a:rPr lang="da-DK" sz="1600" dirty="0" err="1"/>
              <a:t>answers</a:t>
            </a:r>
            <a:endParaRPr lang="da-DK" sz="1600" dirty="0"/>
          </a:p>
        </p:txBody>
      </p:sp>
    </p:spTree>
    <p:extLst>
      <p:ext uri="{BB962C8B-B14F-4D97-AF65-F5344CB8AC3E}">
        <p14:creationId xmlns:p14="http://schemas.microsoft.com/office/powerpoint/2010/main" val="21713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7A267-3A88-46DA-A937-F72C1EF765DC}"/>
              </a:ext>
            </a:extLst>
          </p:cNvPr>
          <p:cNvSpPr>
            <a:spLocks noGrp="1"/>
          </p:cNvSpPr>
          <p:nvPr>
            <p:ph type="title"/>
          </p:nvPr>
        </p:nvSpPr>
        <p:spPr/>
        <p:txBody>
          <a:bodyPr/>
          <a:lstStyle/>
          <a:p>
            <a:r>
              <a:rPr lang="da-DK" dirty="0"/>
              <a:t>Knowledge transformation </a:t>
            </a:r>
            <a:r>
              <a:rPr lang="da-DK" dirty="0" err="1"/>
              <a:t>conceptualized</a:t>
            </a:r>
            <a:endParaRPr lang="da-DK" dirty="0"/>
          </a:p>
        </p:txBody>
      </p:sp>
      <p:sp>
        <p:nvSpPr>
          <p:cNvPr id="3" name="Pladsholder til indhold 2">
            <a:extLst>
              <a:ext uri="{FF2B5EF4-FFF2-40B4-BE49-F238E27FC236}">
                <a16:creationId xmlns:a16="http://schemas.microsoft.com/office/drawing/2014/main" id="{18E37603-692A-42FB-A428-59B2A10DED73}"/>
              </a:ext>
            </a:extLst>
          </p:cNvPr>
          <p:cNvSpPr>
            <a:spLocks noGrp="1"/>
          </p:cNvSpPr>
          <p:nvPr>
            <p:ph sz="quarter" idx="19"/>
          </p:nvPr>
        </p:nvSpPr>
        <p:spPr/>
        <p:txBody>
          <a:bodyPr/>
          <a:lstStyle/>
          <a:p>
            <a:pPr lvl="0"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Knowledge is </a:t>
            </a:r>
            <a:r>
              <a:rPr lang="da-DK" altLang="da-DK" sz="2000" dirty="0" err="1">
                <a:solidFill>
                  <a:prstClr val="black"/>
                </a:solidFill>
                <a:ea typeface="ＭＳ Ｐゴシック" pitchFamily="-106" charset="-128"/>
              </a:rPr>
              <a:t>realized</a:t>
            </a:r>
            <a:r>
              <a:rPr lang="da-DK" altLang="da-DK" sz="2000" dirty="0">
                <a:solidFill>
                  <a:prstClr val="black"/>
                </a:solidFill>
                <a:ea typeface="ＭＳ Ｐゴシック" pitchFamily="-106" charset="-128"/>
              </a:rPr>
              <a:t> in attunement to the </a:t>
            </a:r>
            <a:r>
              <a:rPr lang="da-DK" altLang="da-DK" sz="2000" dirty="0" err="1">
                <a:solidFill>
                  <a:prstClr val="black"/>
                </a:solidFill>
                <a:ea typeface="ＭＳ Ｐゴシック" pitchFamily="-106" charset="-128"/>
              </a:rPr>
              <a:t>unity</a:t>
            </a:r>
            <a:r>
              <a:rPr lang="da-DK" altLang="da-DK" sz="2000" dirty="0">
                <a:solidFill>
                  <a:prstClr val="black"/>
                </a:solidFill>
                <a:ea typeface="ＭＳ Ｐゴシック" pitchFamily="-106" charset="-128"/>
              </a:rPr>
              <a:t> of </a:t>
            </a:r>
            <a:r>
              <a:rPr lang="da-DK" altLang="da-DK" sz="2000" dirty="0" err="1">
                <a:solidFill>
                  <a:prstClr val="black"/>
                </a:solidFill>
                <a:ea typeface="ＭＳ Ｐゴシック" pitchFamily="-106" charset="-128"/>
              </a:rPr>
              <a:t>situational</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demands</a:t>
            </a:r>
            <a:endParaRPr lang="da-DK" altLang="da-DK" sz="2000" dirty="0">
              <a:solidFill>
                <a:prstClr val="black"/>
              </a:solidFill>
              <a:ea typeface="ＭＳ Ｐゴシック" pitchFamily="-106" charset="-128"/>
            </a:endParaRPr>
          </a:p>
          <a:p>
            <a:pPr lvl="2" fontAlgn="base">
              <a:lnSpc>
                <a:spcPct val="80000"/>
              </a:lnSpc>
              <a:spcBef>
                <a:spcPct val="20000"/>
              </a:spcBef>
              <a:spcAft>
                <a:spcPct val="0"/>
              </a:spcAft>
              <a:buFont typeface="Wingdings" panose="05000000000000000000" pitchFamily="2" charset="2"/>
              <a:buChar char="§"/>
            </a:pPr>
            <a:r>
              <a:rPr lang="da-DK" altLang="da-DK" sz="1600" dirty="0" err="1">
                <a:solidFill>
                  <a:prstClr val="black"/>
                </a:solidFill>
                <a:ea typeface="ＭＳ Ｐゴシック" pitchFamily="-106" charset="-128"/>
              </a:rPr>
              <a:t>E.g</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solving</a:t>
            </a:r>
            <a:r>
              <a:rPr lang="da-DK" altLang="da-DK" sz="1600" dirty="0">
                <a:solidFill>
                  <a:prstClr val="black"/>
                </a:solidFill>
                <a:ea typeface="ＭＳ Ｐゴシック" pitchFamily="-106" charset="-128"/>
              </a:rPr>
              <a:t> a </a:t>
            </a:r>
            <a:r>
              <a:rPr lang="da-DK" altLang="da-DK" sz="1600" dirty="0" err="1">
                <a:solidFill>
                  <a:prstClr val="black"/>
                </a:solidFill>
                <a:ea typeface="ＭＳ Ｐゴシック" pitchFamily="-106" charset="-128"/>
              </a:rPr>
              <a:t>math</a:t>
            </a:r>
            <a:r>
              <a:rPr lang="da-DK" altLang="da-DK" sz="1600" dirty="0">
                <a:solidFill>
                  <a:prstClr val="black"/>
                </a:solidFill>
                <a:ea typeface="ＭＳ Ｐゴシック" pitchFamily="-106" charset="-128"/>
              </a:rPr>
              <a:t> problem with ”all the </a:t>
            </a:r>
            <a:r>
              <a:rPr lang="da-DK" altLang="da-DK" sz="1600" dirty="0" err="1">
                <a:solidFill>
                  <a:prstClr val="black"/>
                </a:solidFill>
                <a:ea typeface="ＭＳ Ｐゴシック" pitchFamily="-106" charset="-128"/>
              </a:rPr>
              <a:t>usual</a:t>
            </a:r>
            <a:r>
              <a:rPr lang="da-DK" altLang="da-DK" sz="1600" dirty="0">
                <a:solidFill>
                  <a:prstClr val="black"/>
                </a:solidFill>
                <a:ea typeface="ＭＳ Ｐゴシック" pitchFamily="-106" charset="-128"/>
              </a:rPr>
              <a:t> </a:t>
            </a:r>
            <a:r>
              <a:rPr lang="da-DK" altLang="da-DK" sz="1600" dirty="0" err="1">
                <a:solidFill>
                  <a:prstClr val="black"/>
                </a:solidFill>
                <a:ea typeface="ＭＳ Ｐゴシック" pitchFamily="-106" charset="-128"/>
              </a:rPr>
              <a:t>means</a:t>
            </a:r>
            <a:r>
              <a:rPr lang="da-DK" altLang="da-DK" sz="1600" dirty="0">
                <a:solidFill>
                  <a:prstClr val="black"/>
                </a:solidFill>
                <a:ea typeface="ＭＳ Ｐゴシック" pitchFamily="-106" charset="-128"/>
              </a:rPr>
              <a:t> of support” </a:t>
            </a:r>
            <a:r>
              <a:rPr lang="da-DK" altLang="da-DK" sz="1600" dirty="0" err="1">
                <a:solidFill>
                  <a:prstClr val="black"/>
                </a:solidFill>
                <a:ea typeface="ＭＳ Ｐゴシック" pitchFamily="-106" charset="-128"/>
              </a:rPr>
              <a:t>allowed</a:t>
            </a:r>
            <a:r>
              <a:rPr lang="da-DK" altLang="da-DK" sz="1600" dirty="0">
                <a:solidFill>
                  <a:prstClr val="black"/>
                </a:solidFill>
                <a:ea typeface="ＭＳ Ｐゴシック" pitchFamily="-106" charset="-128"/>
              </a:rPr>
              <a:t>/</a:t>
            </a:r>
            <a:r>
              <a:rPr lang="da-DK" altLang="da-DK" sz="1600" dirty="0" err="1">
                <a:solidFill>
                  <a:prstClr val="black"/>
                </a:solidFill>
                <a:ea typeface="ＭＳ Ｐゴシック" pitchFamily="-106" charset="-128"/>
              </a:rPr>
              <a:t>expected</a:t>
            </a:r>
            <a:r>
              <a:rPr lang="da-DK" altLang="da-DK" sz="1600" dirty="0">
                <a:solidFill>
                  <a:prstClr val="black"/>
                </a:solidFill>
                <a:ea typeface="ＭＳ Ｐゴシック" pitchFamily="-106" charset="-128"/>
              </a:rPr>
              <a:t> in </a:t>
            </a:r>
            <a:r>
              <a:rPr lang="da-DK" altLang="da-DK" sz="1600" dirty="0" err="1">
                <a:solidFill>
                  <a:prstClr val="black"/>
                </a:solidFill>
                <a:ea typeface="ＭＳ Ｐゴシック" pitchFamily="-106" charset="-128"/>
              </a:rPr>
              <a:t>this</a:t>
            </a:r>
            <a:r>
              <a:rPr lang="da-DK" altLang="da-DK" sz="1600" dirty="0">
                <a:solidFill>
                  <a:prstClr val="black"/>
                </a:solidFill>
                <a:ea typeface="ＭＳ Ｐゴシック" pitchFamily="-106" charset="-128"/>
              </a:rPr>
              <a:t> situation</a:t>
            </a:r>
          </a:p>
          <a:p>
            <a:pPr lvl="1"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This </a:t>
            </a:r>
            <a:r>
              <a:rPr lang="da-DK" altLang="da-DK" sz="2000" dirty="0" err="1">
                <a:solidFill>
                  <a:prstClr val="black"/>
                </a:solidFill>
                <a:ea typeface="ＭＳ Ｐゴシック" pitchFamily="-106" charset="-128"/>
              </a:rPr>
              <a:t>requires</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flexible</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knowledge</a:t>
            </a:r>
            <a:r>
              <a:rPr lang="da-DK" altLang="da-DK" sz="2000" dirty="0">
                <a:solidFill>
                  <a:prstClr val="black"/>
                </a:solidFill>
                <a:ea typeface="ＭＳ Ｐゴシック" pitchFamily="-106" charset="-128"/>
              </a:rPr>
              <a:t> at all </a:t>
            </a:r>
            <a:r>
              <a:rPr lang="da-DK" altLang="da-DK" sz="2000" dirty="0" err="1">
                <a:solidFill>
                  <a:prstClr val="black"/>
                </a:solidFill>
                <a:ea typeface="ＭＳ Ｐゴシック" pitchFamily="-106" charset="-128"/>
              </a:rPr>
              <a:t>levels</a:t>
            </a:r>
            <a:endParaRPr lang="da-DK" altLang="da-DK" sz="2000" dirty="0">
              <a:solidFill>
                <a:prstClr val="black"/>
              </a:solidFill>
              <a:ea typeface="ＭＳ Ｐゴシック" pitchFamily="-106" charset="-128"/>
            </a:endParaRPr>
          </a:p>
          <a:p>
            <a:pPr marL="742950" lvl="1" indent="-285750" fontAlgn="base">
              <a:lnSpc>
                <a:spcPct val="80000"/>
              </a:lnSpc>
              <a:spcBef>
                <a:spcPct val="20000"/>
              </a:spcBef>
              <a:spcAft>
                <a:spcPct val="0"/>
              </a:spcAft>
              <a:buFont typeface="Wingdings" pitchFamily="2" charset="2"/>
              <a:buChar char="§"/>
            </a:pPr>
            <a:r>
              <a:rPr lang="da-DK" altLang="da-DK" sz="2000" dirty="0">
                <a:solidFill>
                  <a:prstClr val="black"/>
                </a:solidFill>
                <a:ea typeface="ＭＳ Ｐゴシック" pitchFamily="-106" charset="-128"/>
              </a:rPr>
              <a:t>And ‘</a:t>
            </a:r>
            <a:r>
              <a:rPr lang="da-DK" altLang="da-DK" sz="2000" dirty="0" err="1">
                <a:solidFill>
                  <a:prstClr val="black"/>
                </a:solidFill>
                <a:ea typeface="ＭＳ Ｐゴシック" pitchFamily="-106" charset="-128"/>
              </a:rPr>
              <a:t>situated</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readiness’</a:t>
            </a:r>
            <a:r>
              <a:rPr lang="da-DK" altLang="da-DK" sz="2000" dirty="0">
                <a:solidFill>
                  <a:prstClr val="black"/>
                </a:solidFill>
                <a:ea typeface="ＭＳ Ｐゴシック" pitchFamily="-106" charset="-128"/>
              </a:rPr>
              <a:t> to </a:t>
            </a:r>
            <a:r>
              <a:rPr lang="da-DK" altLang="da-DK" sz="2000" dirty="0" err="1">
                <a:solidFill>
                  <a:prstClr val="black"/>
                </a:solidFill>
                <a:ea typeface="ＭＳ Ｐゴシック" pitchFamily="-106" charset="-128"/>
              </a:rPr>
              <a:t>integrate</a:t>
            </a:r>
            <a:r>
              <a:rPr lang="da-DK" altLang="da-DK" sz="2000" dirty="0">
                <a:solidFill>
                  <a:prstClr val="black"/>
                </a:solidFill>
                <a:ea typeface="ＭＳ Ｐゴシック" pitchFamily="-106" charset="-128"/>
              </a:rPr>
              <a:t> it </a:t>
            </a:r>
            <a:r>
              <a:rPr lang="da-DK" altLang="da-DK" sz="2000" dirty="0" err="1">
                <a:solidFill>
                  <a:prstClr val="black"/>
                </a:solidFill>
                <a:ea typeface="ＭＳ Ｐゴシック" pitchFamily="-106" charset="-128"/>
              </a:rPr>
              <a:t>into</a:t>
            </a:r>
            <a:r>
              <a:rPr lang="da-DK" altLang="da-DK" sz="2000" dirty="0">
                <a:solidFill>
                  <a:prstClr val="black"/>
                </a:solidFill>
                <a:ea typeface="ＭＳ Ｐゴシック" pitchFamily="-106" charset="-128"/>
              </a:rPr>
              <a:t> a </a:t>
            </a:r>
            <a:r>
              <a:rPr lang="da-DK" altLang="da-DK" sz="2000" dirty="0" err="1">
                <a:solidFill>
                  <a:prstClr val="black"/>
                </a:solidFill>
                <a:ea typeface="ＭＳ Ｐゴシック" pitchFamily="-106" charset="-128"/>
              </a:rPr>
              <a:t>specific</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whole</a:t>
            </a:r>
            <a:r>
              <a:rPr lang="da-DK" altLang="da-DK" sz="2000" dirty="0">
                <a:solidFill>
                  <a:prstClr val="black"/>
                </a:solidFill>
                <a:ea typeface="ＭＳ Ｐゴシック" pitchFamily="-106" charset="-128"/>
              </a:rPr>
              <a:t>	</a:t>
            </a: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Transfer of </a:t>
            </a:r>
            <a:r>
              <a:rPr lang="da-DK" altLang="da-DK" sz="2000" dirty="0" err="1">
                <a:solidFill>
                  <a:prstClr val="black"/>
                </a:solidFill>
                <a:ea typeface="ＭＳ Ｐゴシック" pitchFamily="-106" charset="-128"/>
              </a:rPr>
              <a:t>knowledge</a:t>
            </a:r>
            <a:r>
              <a:rPr lang="da-DK" altLang="da-DK" sz="2000" dirty="0">
                <a:solidFill>
                  <a:prstClr val="black"/>
                </a:solidFill>
                <a:ea typeface="ＭＳ Ｐゴシック" pitchFamily="-106" charset="-128"/>
              </a:rPr>
              <a:t> to a new situation </a:t>
            </a:r>
            <a:r>
              <a:rPr lang="da-DK" altLang="da-DK" sz="2000" dirty="0" err="1">
                <a:solidFill>
                  <a:prstClr val="black"/>
                </a:solidFill>
                <a:ea typeface="ＭＳ Ｐゴシック" pitchFamily="-106" charset="-128"/>
              </a:rPr>
              <a:t>requires</a:t>
            </a:r>
            <a:r>
              <a:rPr lang="da-DK" altLang="da-DK" sz="2000" dirty="0">
                <a:solidFill>
                  <a:prstClr val="black"/>
                </a:solidFill>
                <a:ea typeface="ＭＳ Ｐゴシック" pitchFamily="-106" charset="-128"/>
              </a:rPr>
              <a:t> </a:t>
            </a:r>
          </a:p>
          <a:p>
            <a:pPr lvl="1" fontAlgn="base">
              <a:lnSpc>
                <a:spcPct val="80000"/>
              </a:lnSpc>
              <a:spcBef>
                <a:spcPct val="20000"/>
              </a:spcBef>
              <a:spcAft>
                <a:spcPct val="0"/>
              </a:spcAft>
              <a:buFont typeface="Wingdings" panose="05000000000000000000" pitchFamily="2" charset="2"/>
              <a:buChar char="§"/>
            </a:pPr>
            <a:r>
              <a:rPr lang="da-DK" altLang="da-DK" sz="1800" dirty="0">
                <a:solidFill>
                  <a:prstClr val="black"/>
                </a:solidFill>
                <a:ea typeface="ＭＳ Ｐゴシック" pitchFamily="-106" charset="-128"/>
              </a:rPr>
              <a:t>attunement to the </a:t>
            </a:r>
            <a:r>
              <a:rPr lang="da-DK" altLang="da-DK" sz="1800" dirty="0" err="1">
                <a:solidFill>
                  <a:prstClr val="black"/>
                </a:solidFill>
                <a:ea typeface="ＭＳ Ｐゴシック" pitchFamily="-106" charset="-128"/>
              </a:rPr>
              <a:t>different</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unity</a:t>
            </a:r>
            <a:r>
              <a:rPr lang="da-DK" altLang="da-DK" sz="1800" dirty="0">
                <a:solidFill>
                  <a:prstClr val="black"/>
                </a:solidFill>
                <a:ea typeface="ＭＳ Ｐゴシック" pitchFamily="-106" charset="-128"/>
              </a:rPr>
              <a:t> of </a:t>
            </a:r>
            <a:r>
              <a:rPr lang="da-DK" altLang="da-DK" sz="1800" dirty="0" err="1">
                <a:solidFill>
                  <a:prstClr val="black"/>
                </a:solidFill>
                <a:ea typeface="ＭＳ Ｐゴシック" pitchFamily="-106" charset="-128"/>
              </a:rPr>
              <a:t>situational</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demands</a:t>
            </a:r>
            <a:r>
              <a:rPr lang="da-DK" altLang="da-DK" sz="1800" dirty="0">
                <a:solidFill>
                  <a:prstClr val="black"/>
                </a:solidFill>
                <a:ea typeface="ＭＳ Ｐゴシック" pitchFamily="-106" charset="-128"/>
              </a:rPr>
              <a:t> of the new situation</a:t>
            </a:r>
          </a:p>
          <a:p>
            <a:pPr lvl="1" fontAlgn="base">
              <a:lnSpc>
                <a:spcPct val="80000"/>
              </a:lnSpc>
              <a:spcBef>
                <a:spcPct val="20000"/>
              </a:spcBef>
              <a:spcAft>
                <a:spcPct val="0"/>
              </a:spcAft>
              <a:buFont typeface="Wingdings" panose="05000000000000000000" pitchFamily="2" charset="2"/>
              <a:buChar char="§"/>
            </a:pPr>
            <a:r>
              <a:rPr lang="da-DK" altLang="da-DK" sz="1800" dirty="0">
                <a:solidFill>
                  <a:prstClr val="black"/>
                </a:solidFill>
                <a:ea typeface="ＭＳ Ｐゴシック" pitchFamily="-106" charset="-128"/>
              </a:rPr>
              <a:t>I.e. </a:t>
            </a:r>
            <a:r>
              <a:rPr lang="da-DK" altLang="da-DK" sz="1800" i="1" dirty="0">
                <a:solidFill>
                  <a:prstClr val="black"/>
                </a:solidFill>
                <a:ea typeface="ＭＳ Ｐゴシック" pitchFamily="-106" charset="-128"/>
              </a:rPr>
              <a:t>resituation</a:t>
            </a:r>
            <a:r>
              <a:rPr lang="da-DK" altLang="da-DK" sz="1800" dirty="0">
                <a:solidFill>
                  <a:prstClr val="black"/>
                </a:solidFill>
                <a:ea typeface="ＭＳ Ｐゴシック" pitchFamily="-106" charset="-128"/>
              </a:rPr>
              <a:t> of </a:t>
            </a:r>
            <a:r>
              <a:rPr lang="da-DK" altLang="da-DK" sz="1800" dirty="0" err="1">
                <a:solidFill>
                  <a:prstClr val="black"/>
                </a:solidFill>
                <a:ea typeface="ＭＳ Ｐゴシック" pitchFamily="-106" charset="-128"/>
              </a:rPr>
              <a:t>knowledge</a:t>
            </a:r>
            <a:r>
              <a:rPr lang="da-DK" altLang="da-DK" sz="1800" dirty="0">
                <a:solidFill>
                  <a:prstClr val="black"/>
                </a:solidFill>
                <a:ea typeface="ＭＳ Ｐゴシック" pitchFamily="-106" charset="-128"/>
              </a:rPr>
              <a:t>, </a:t>
            </a:r>
            <a:r>
              <a:rPr lang="da-DK" altLang="da-DK" sz="1800" dirty="0" err="1">
                <a:solidFill>
                  <a:prstClr val="black"/>
                </a:solidFill>
                <a:ea typeface="ＭＳ Ｐゴシック" pitchFamily="-106" charset="-128"/>
              </a:rPr>
              <a:t>leading</a:t>
            </a:r>
            <a:r>
              <a:rPr lang="da-DK" altLang="da-DK" sz="1800" dirty="0">
                <a:solidFill>
                  <a:prstClr val="black"/>
                </a:solidFill>
                <a:ea typeface="ＭＳ Ｐゴシック" pitchFamily="-106" charset="-128"/>
              </a:rPr>
              <a:t> to a </a:t>
            </a:r>
            <a:r>
              <a:rPr lang="da-DK" altLang="da-DK" sz="1800" i="1" dirty="0">
                <a:solidFill>
                  <a:prstClr val="black"/>
                </a:solidFill>
                <a:ea typeface="ＭＳ Ｐゴシック" pitchFamily="-106" charset="-128"/>
              </a:rPr>
              <a:t>transformation</a:t>
            </a:r>
            <a:r>
              <a:rPr lang="da-DK" altLang="da-DK" sz="1800" dirty="0">
                <a:solidFill>
                  <a:prstClr val="black"/>
                </a:solidFill>
                <a:ea typeface="ＭＳ Ｐゴシック" pitchFamily="-106" charset="-128"/>
              </a:rPr>
              <a:t> of </a:t>
            </a:r>
            <a:r>
              <a:rPr lang="da-DK" altLang="da-DK" sz="1800" dirty="0" err="1">
                <a:solidFill>
                  <a:prstClr val="black"/>
                </a:solidFill>
                <a:ea typeface="ＭＳ Ｐゴシック" pitchFamily="-106" charset="-128"/>
              </a:rPr>
              <a:t>knowledge</a:t>
            </a:r>
            <a:endParaRPr lang="da-DK" altLang="da-DK" sz="1800" dirty="0">
              <a:solidFill>
                <a:prstClr val="black"/>
              </a:solidFill>
              <a:ea typeface="ＭＳ Ｐゴシック" pitchFamily="-106" charset="-128"/>
            </a:endParaRPr>
          </a:p>
          <a:p>
            <a:pPr lvl="0" fontAlgn="base">
              <a:lnSpc>
                <a:spcPct val="80000"/>
              </a:lnSpc>
              <a:spcBef>
                <a:spcPct val="20000"/>
              </a:spcBef>
              <a:spcAft>
                <a:spcPct val="0"/>
              </a:spcAft>
              <a:buFont typeface="Wingdings" panose="05000000000000000000" pitchFamily="2" charset="2"/>
              <a:buChar char="§"/>
            </a:pPr>
            <a:endParaRPr lang="da-DK" altLang="da-DK" sz="2000" dirty="0">
              <a:solidFill>
                <a:prstClr val="black"/>
              </a:solidFill>
              <a:ea typeface="ＭＳ Ｐゴシック" pitchFamily="-106" charset="-128"/>
            </a:endParaRPr>
          </a:p>
        </p:txBody>
      </p:sp>
      <p:sp>
        <p:nvSpPr>
          <p:cNvPr id="4" name="Pladsholder til dato 3">
            <a:extLst>
              <a:ext uri="{FF2B5EF4-FFF2-40B4-BE49-F238E27FC236}">
                <a16:creationId xmlns:a16="http://schemas.microsoft.com/office/drawing/2014/main" id="{094B198A-DA7A-40EA-AA4E-1410622ECC8A}"/>
              </a:ext>
            </a:extLst>
          </p:cNvPr>
          <p:cNvSpPr>
            <a:spLocks noGrp="1"/>
          </p:cNvSpPr>
          <p:nvPr>
            <p:ph type="dt" sz="half" idx="20"/>
          </p:nvPr>
        </p:nvSpPr>
        <p:spPr/>
        <p:txBody>
          <a:bodyPr/>
          <a:lstStyle/>
          <a:p>
            <a:fld id="{8F36E5DD-DBB4-4DF2-949E-E802B382F976}" type="datetime1">
              <a:rPr lang="en-GB" smtClean="0"/>
              <a:t>21/05/2021</a:t>
            </a:fld>
            <a:endParaRPr lang="en-GB" dirty="0"/>
          </a:p>
        </p:txBody>
      </p:sp>
      <p:sp>
        <p:nvSpPr>
          <p:cNvPr id="5" name="Pladsholder til slidenummer 4">
            <a:extLst>
              <a:ext uri="{FF2B5EF4-FFF2-40B4-BE49-F238E27FC236}">
                <a16:creationId xmlns:a16="http://schemas.microsoft.com/office/drawing/2014/main" id="{B3AB96D0-6484-4B88-B8A0-4E242BBB9838}"/>
              </a:ext>
            </a:extLst>
          </p:cNvPr>
          <p:cNvSpPr>
            <a:spLocks noGrp="1"/>
          </p:cNvSpPr>
          <p:nvPr>
            <p:ph type="sldNum" sz="quarter" idx="22"/>
          </p:nvPr>
        </p:nvSpPr>
        <p:spPr/>
        <p:txBody>
          <a:bodyPr/>
          <a:lstStyle/>
          <a:p>
            <a:fld id="{45D37B1E-C366-494F-A587-962AD9AABC83}" type="slidenum">
              <a:rPr lang="en-GB" smtClean="0"/>
              <a:pPr/>
              <a:t>22</a:t>
            </a:fld>
            <a:endParaRPr lang="en-GB" dirty="0"/>
          </a:p>
        </p:txBody>
      </p:sp>
      <p:sp>
        <p:nvSpPr>
          <p:cNvPr id="6" name="Tekstfelt 5">
            <a:extLst>
              <a:ext uri="{FF2B5EF4-FFF2-40B4-BE49-F238E27FC236}">
                <a16:creationId xmlns:a16="http://schemas.microsoft.com/office/drawing/2014/main" id="{F93F369E-4F67-4DA2-A6E4-A33AEBDCE922}"/>
              </a:ext>
            </a:extLst>
          </p:cNvPr>
          <p:cNvSpPr txBox="1"/>
          <p:nvPr/>
        </p:nvSpPr>
        <p:spPr>
          <a:xfrm>
            <a:off x="7820217" y="274320"/>
            <a:ext cx="4300857"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b="1" dirty="0" err="1"/>
              <a:t>theoretical</a:t>
            </a:r>
            <a:r>
              <a:rPr lang="da-DK" sz="1600" dirty="0"/>
              <a:t> and </a:t>
            </a:r>
            <a:r>
              <a:rPr lang="da-DK" sz="1600" dirty="0" err="1"/>
              <a:t>empirical</a:t>
            </a:r>
            <a:r>
              <a:rPr lang="da-DK" sz="1600" dirty="0"/>
              <a:t> </a:t>
            </a:r>
            <a:r>
              <a:rPr lang="da-DK" sz="1600" dirty="0" err="1"/>
              <a:t>answers</a:t>
            </a:r>
            <a:endParaRPr lang="da-DK" sz="1600" dirty="0"/>
          </a:p>
        </p:txBody>
      </p:sp>
      <p:grpSp>
        <p:nvGrpSpPr>
          <p:cNvPr id="13" name="Gruppe 12">
            <a:extLst>
              <a:ext uri="{FF2B5EF4-FFF2-40B4-BE49-F238E27FC236}">
                <a16:creationId xmlns:a16="http://schemas.microsoft.com/office/drawing/2014/main" id="{09743929-4C94-4B9F-B0BA-141074F6BE1C}"/>
              </a:ext>
            </a:extLst>
          </p:cNvPr>
          <p:cNvGrpSpPr/>
          <p:nvPr/>
        </p:nvGrpSpPr>
        <p:grpSpPr>
          <a:xfrm>
            <a:off x="1366463" y="3354256"/>
            <a:ext cx="2063590" cy="1507161"/>
            <a:chOff x="1366463" y="5350838"/>
            <a:chExt cx="2063590" cy="1507161"/>
          </a:xfrm>
        </p:grpSpPr>
        <p:sp>
          <p:nvSpPr>
            <p:cNvPr id="11" name="Eksplosion 2 5">
              <a:extLst>
                <a:ext uri="{FF2B5EF4-FFF2-40B4-BE49-F238E27FC236}">
                  <a16:creationId xmlns:a16="http://schemas.microsoft.com/office/drawing/2014/main" id="{22365F9D-6634-4C9A-B49C-B28BB2D0A1A7}"/>
                </a:ext>
              </a:extLst>
            </p:cNvPr>
            <p:cNvSpPr/>
            <p:nvPr/>
          </p:nvSpPr>
          <p:spPr>
            <a:xfrm>
              <a:off x="1366463" y="5350838"/>
              <a:ext cx="2063590" cy="1507161"/>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12" name="Ellipse 11">
              <a:extLst>
                <a:ext uri="{FF2B5EF4-FFF2-40B4-BE49-F238E27FC236}">
                  <a16:creationId xmlns:a16="http://schemas.microsoft.com/office/drawing/2014/main" id="{7ED3F4BE-F950-4CB6-AAD9-68A820266C73}"/>
                </a:ext>
              </a:extLst>
            </p:cNvPr>
            <p:cNvSpPr/>
            <p:nvPr/>
          </p:nvSpPr>
          <p:spPr>
            <a:xfrm>
              <a:off x="2024009" y="5832157"/>
              <a:ext cx="659684" cy="579793"/>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14" name="Multiplicer 10">
            <a:extLst>
              <a:ext uri="{FF2B5EF4-FFF2-40B4-BE49-F238E27FC236}">
                <a16:creationId xmlns:a16="http://schemas.microsoft.com/office/drawing/2014/main" id="{6E8248B0-98B9-4F04-95A0-42702F194FE8}"/>
              </a:ext>
            </a:extLst>
          </p:cNvPr>
          <p:cNvSpPr/>
          <p:nvPr/>
        </p:nvSpPr>
        <p:spPr>
          <a:xfrm>
            <a:off x="1649485" y="3478452"/>
            <a:ext cx="1482821" cy="1257495"/>
          </a:xfrm>
          <a:prstGeom prst="mathMultiply">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9" name="Gruppe 18">
            <a:extLst>
              <a:ext uri="{FF2B5EF4-FFF2-40B4-BE49-F238E27FC236}">
                <a16:creationId xmlns:a16="http://schemas.microsoft.com/office/drawing/2014/main" id="{58329517-C647-4C74-BBB4-8CE09210C7AC}"/>
              </a:ext>
            </a:extLst>
          </p:cNvPr>
          <p:cNvGrpSpPr/>
          <p:nvPr/>
        </p:nvGrpSpPr>
        <p:grpSpPr>
          <a:xfrm>
            <a:off x="5333098" y="3353618"/>
            <a:ext cx="2997832" cy="1507161"/>
            <a:chOff x="1574168" y="5350839"/>
            <a:chExt cx="2997832" cy="1507161"/>
          </a:xfrm>
        </p:grpSpPr>
        <p:sp>
          <p:nvSpPr>
            <p:cNvPr id="20" name="Eksplosion 2 10">
              <a:extLst>
                <a:ext uri="{FF2B5EF4-FFF2-40B4-BE49-F238E27FC236}">
                  <a16:creationId xmlns:a16="http://schemas.microsoft.com/office/drawing/2014/main" id="{E866F5CA-DF7A-448D-8E27-1695CFA733EB}"/>
                </a:ext>
              </a:extLst>
            </p:cNvPr>
            <p:cNvSpPr/>
            <p:nvPr/>
          </p:nvSpPr>
          <p:spPr>
            <a:xfrm>
              <a:off x="1574168" y="5350839"/>
              <a:ext cx="2997832" cy="1507161"/>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1" name="Eksplosion 2 10">
              <a:extLst>
                <a:ext uri="{FF2B5EF4-FFF2-40B4-BE49-F238E27FC236}">
                  <a16:creationId xmlns:a16="http://schemas.microsoft.com/office/drawing/2014/main" id="{A2CC15D2-C9A5-4D4E-BB23-502E2B8332BF}"/>
                </a:ext>
              </a:extLst>
            </p:cNvPr>
            <p:cNvSpPr/>
            <p:nvPr/>
          </p:nvSpPr>
          <p:spPr>
            <a:xfrm>
              <a:off x="2190362" y="5604410"/>
              <a:ext cx="1765443" cy="1000018"/>
            </a:xfrm>
            <a:prstGeom prst="irregularSeal2">
              <a:avLst/>
            </a:prstGeom>
            <a:solidFill>
              <a:srgbClr val="92D050"/>
            </a:solidFill>
            <a:ln w="25400" cap="flat" cmpd="sng" algn="ctr">
              <a:solidFill>
                <a:srgbClr val="7030A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2" name="Eksplosion 2 10">
              <a:extLst>
                <a:ext uri="{FF2B5EF4-FFF2-40B4-BE49-F238E27FC236}">
                  <a16:creationId xmlns:a16="http://schemas.microsoft.com/office/drawing/2014/main" id="{FDED3119-CFC1-4122-94D9-3BBA48A9A8E5}"/>
                </a:ext>
              </a:extLst>
            </p:cNvPr>
            <p:cNvSpPr/>
            <p:nvPr/>
          </p:nvSpPr>
          <p:spPr>
            <a:xfrm>
              <a:off x="2630185" y="5883528"/>
              <a:ext cx="832207" cy="496724"/>
            </a:xfrm>
            <a:prstGeom prst="irregularSeal2">
              <a:avLst/>
            </a:prstGeom>
            <a:solidFill>
              <a:srgbClr val="92D050"/>
            </a:solidFill>
            <a:ln w="25400" cap="flat" cmpd="sng" algn="ctr">
              <a:solidFill>
                <a:srgbClr val="FFC00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Tree>
    <p:extLst>
      <p:ext uri="{BB962C8B-B14F-4D97-AF65-F5344CB8AC3E}">
        <p14:creationId xmlns:p14="http://schemas.microsoft.com/office/powerpoint/2010/main" val="320481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682DF-8B1F-41F1-B47F-02C978881EA9}"/>
              </a:ext>
            </a:extLst>
          </p:cNvPr>
          <p:cNvSpPr>
            <a:spLocks noGrp="1"/>
          </p:cNvSpPr>
          <p:nvPr>
            <p:ph type="title"/>
          </p:nvPr>
        </p:nvSpPr>
        <p:spPr>
          <a:xfrm>
            <a:off x="410400" y="684297"/>
            <a:ext cx="10962000" cy="671967"/>
          </a:xfrm>
        </p:spPr>
        <p:txBody>
          <a:bodyPr/>
          <a:lstStyle/>
          <a:p>
            <a:r>
              <a:rPr lang="da-DK" dirty="0"/>
              <a:t>Knowledge transformation </a:t>
            </a:r>
            <a:r>
              <a:rPr lang="da-DK" dirty="0" err="1"/>
              <a:t>conceptualized</a:t>
            </a:r>
            <a:endParaRPr lang="da-DK" dirty="0"/>
          </a:p>
        </p:txBody>
      </p:sp>
      <p:sp>
        <p:nvSpPr>
          <p:cNvPr id="4" name="Pladsholder til dato 3">
            <a:extLst>
              <a:ext uri="{FF2B5EF4-FFF2-40B4-BE49-F238E27FC236}">
                <a16:creationId xmlns:a16="http://schemas.microsoft.com/office/drawing/2014/main" id="{C853BF7B-9AE0-46CB-BF9E-9E9A67186FFE}"/>
              </a:ext>
            </a:extLst>
          </p:cNvPr>
          <p:cNvSpPr>
            <a:spLocks noGrp="1"/>
          </p:cNvSpPr>
          <p:nvPr>
            <p:ph type="dt" sz="half" idx="20"/>
          </p:nvPr>
        </p:nvSpPr>
        <p:spPr/>
        <p:txBody>
          <a:bodyPr/>
          <a:lstStyle/>
          <a:p>
            <a:fld id="{F8D3AFDC-A940-4349-81CF-CD5F73F37574}" type="datetime1">
              <a:rPr lang="en-GB" smtClean="0"/>
              <a:t>21/05/2021</a:t>
            </a:fld>
            <a:endParaRPr lang="en-GB" dirty="0"/>
          </a:p>
        </p:txBody>
      </p:sp>
      <p:sp>
        <p:nvSpPr>
          <p:cNvPr id="5" name="Pladsholder til slidenummer 4">
            <a:extLst>
              <a:ext uri="{FF2B5EF4-FFF2-40B4-BE49-F238E27FC236}">
                <a16:creationId xmlns:a16="http://schemas.microsoft.com/office/drawing/2014/main" id="{931387D8-5695-4EF0-B592-7CDC595677B6}"/>
              </a:ext>
            </a:extLst>
          </p:cNvPr>
          <p:cNvSpPr>
            <a:spLocks noGrp="1"/>
          </p:cNvSpPr>
          <p:nvPr>
            <p:ph type="sldNum" sz="quarter" idx="22"/>
          </p:nvPr>
        </p:nvSpPr>
        <p:spPr/>
        <p:txBody>
          <a:bodyPr/>
          <a:lstStyle/>
          <a:p>
            <a:fld id="{45D37B1E-C366-494F-A587-962AD9AABC83}" type="slidenum">
              <a:rPr lang="en-GB" smtClean="0"/>
              <a:pPr/>
              <a:t>23</a:t>
            </a:fld>
            <a:endParaRPr lang="en-GB" dirty="0"/>
          </a:p>
        </p:txBody>
      </p:sp>
      <p:sp>
        <p:nvSpPr>
          <p:cNvPr id="43" name="Pladsholder til indhold 2">
            <a:extLst>
              <a:ext uri="{FF2B5EF4-FFF2-40B4-BE49-F238E27FC236}">
                <a16:creationId xmlns:a16="http://schemas.microsoft.com/office/drawing/2014/main" id="{C9B9B511-F1A1-4B3C-AD66-03AD29A32F8F}"/>
              </a:ext>
            </a:extLst>
          </p:cNvPr>
          <p:cNvSpPr txBox="1">
            <a:spLocks/>
          </p:cNvSpPr>
          <p:nvPr/>
        </p:nvSpPr>
        <p:spPr bwMode="auto">
          <a:xfrm>
            <a:off x="457200" y="1600200"/>
            <a:ext cx="4290969" cy="829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ＭＳ Ｐゴシック" pitchFamily="-106" charset="-128"/>
                <a:cs typeface="ＭＳ Ｐゴシック"/>
              </a:defRPr>
            </a:lvl2pPr>
            <a:lvl3pPr marL="11430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ＭＳ Ｐゴシック" pitchFamily="-106" charset="-128"/>
                <a:cs typeface="ＭＳ Ｐゴシック"/>
              </a:defRPr>
            </a:lvl3pPr>
            <a:lvl4pPr marL="16002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ＭＳ Ｐゴシック" pitchFamily="-106" charset="-128"/>
                <a:cs typeface="ＭＳ Ｐゴシック"/>
              </a:defRPr>
            </a:lvl4pPr>
            <a:lvl5pPr marL="2057400" indent="-228600" algn="l" rtl="0" eaLnBrk="1" fontAlgn="base" hangingPunct="1">
              <a:spcBef>
                <a:spcPct val="20000"/>
              </a:spcBef>
              <a:spcAft>
                <a:spcPct val="0"/>
              </a:spcAft>
              <a:buClr>
                <a:srgbClr val="7F7F7F"/>
              </a:buClr>
              <a:buFont typeface="Wingdings" pitchFamily="2" charset="2"/>
              <a:buChar char="§"/>
              <a:defRPr kern="1200">
                <a:solidFill>
                  <a:schemeClr val="tx1"/>
                </a:solidFill>
                <a:latin typeface="+mn-lt"/>
                <a:ea typeface="ＭＳ Ｐゴシック" pitchFamily="-106"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i="1" dirty="0">
                <a:latin typeface="Gill Sans"/>
              </a:rPr>
              <a:t>How </a:t>
            </a:r>
            <a:r>
              <a:rPr lang="da-DK" i="1" dirty="0" err="1">
                <a:latin typeface="Gill Sans"/>
              </a:rPr>
              <a:t>does</a:t>
            </a:r>
            <a:r>
              <a:rPr lang="da-DK" i="1" dirty="0">
                <a:latin typeface="Gill Sans"/>
              </a:rPr>
              <a:t> the </a:t>
            </a:r>
            <a:r>
              <a:rPr lang="da-DK" i="1" dirty="0" err="1">
                <a:latin typeface="Gill Sans"/>
              </a:rPr>
              <a:t>context-level</a:t>
            </a:r>
            <a:r>
              <a:rPr lang="da-DK" i="1" dirty="0">
                <a:latin typeface="Gill Sans"/>
              </a:rPr>
              <a:t> framework </a:t>
            </a:r>
            <a:r>
              <a:rPr lang="da-DK" i="1" dirty="0" err="1">
                <a:latin typeface="Gill Sans"/>
              </a:rPr>
              <a:t>help</a:t>
            </a:r>
            <a:r>
              <a:rPr lang="da-DK" i="1" dirty="0">
                <a:latin typeface="Gill Sans"/>
              </a:rPr>
              <a:t> to </a:t>
            </a:r>
            <a:r>
              <a:rPr lang="da-DK" i="1" dirty="0" err="1">
                <a:latin typeface="Gill Sans"/>
              </a:rPr>
              <a:t>conceptualize</a:t>
            </a:r>
            <a:r>
              <a:rPr lang="da-DK" i="1" dirty="0">
                <a:latin typeface="Gill Sans"/>
              </a:rPr>
              <a:t> </a:t>
            </a:r>
            <a:r>
              <a:rPr lang="da-DK" i="1" dirty="0" err="1">
                <a:latin typeface="Gill Sans"/>
              </a:rPr>
              <a:t>knowledge</a:t>
            </a:r>
            <a:r>
              <a:rPr lang="da-DK" i="1" dirty="0">
                <a:latin typeface="Gill Sans"/>
              </a:rPr>
              <a:t> transformation?</a:t>
            </a:r>
          </a:p>
        </p:txBody>
      </p:sp>
      <p:grpSp>
        <p:nvGrpSpPr>
          <p:cNvPr id="44" name="Gruppe 43">
            <a:extLst>
              <a:ext uri="{FF2B5EF4-FFF2-40B4-BE49-F238E27FC236}">
                <a16:creationId xmlns:a16="http://schemas.microsoft.com/office/drawing/2014/main" id="{BDF4AC23-7B3C-470A-A463-203D964B7224}"/>
              </a:ext>
            </a:extLst>
          </p:cNvPr>
          <p:cNvGrpSpPr/>
          <p:nvPr/>
        </p:nvGrpSpPr>
        <p:grpSpPr>
          <a:xfrm>
            <a:off x="8053282" y="3065808"/>
            <a:ext cx="2998856" cy="2411424"/>
            <a:chOff x="5176639" y="1695238"/>
            <a:chExt cx="3602310" cy="4241248"/>
          </a:xfrm>
        </p:grpSpPr>
        <p:grpSp>
          <p:nvGrpSpPr>
            <p:cNvPr id="45" name="Gruppe 44">
              <a:extLst>
                <a:ext uri="{FF2B5EF4-FFF2-40B4-BE49-F238E27FC236}">
                  <a16:creationId xmlns:a16="http://schemas.microsoft.com/office/drawing/2014/main" id="{8E54DC55-7EFB-49EA-96FF-66406114B741}"/>
                </a:ext>
              </a:extLst>
            </p:cNvPr>
            <p:cNvGrpSpPr/>
            <p:nvPr/>
          </p:nvGrpSpPr>
          <p:grpSpPr>
            <a:xfrm>
              <a:off x="5176639" y="2508000"/>
              <a:ext cx="3510161" cy="3428486"/>
              <a:chOff x="5176639" y="2508000"/>
              <a:chExt cx="3510161" cy="3428486"/>
            </a:xfrm>
          </p:grpSpPr>
          <p:grpSp>
            <p:nvGrpSpPr>
              <p:cNvPr id="52" name="Gruppe 51">
                <a:extLst>
                  <a:ext uri="{FF2B5EF4-FFF2-40B4-BE49-F238E27FC236}">
                    <a16:creationId xmlns:a16="http://schemas.microsoft.com/office/drawing/2014/main" id="{09618794-52AE-43C8-BD2F-DBC72685E88F}"/>
                  </a:ext>
                </a:extLst>
              </p:cNvPr>
              <p:cNvGrpSpPr/>
              <p:nvPr/>
            </p:nvGrpSpPr>
            <p:grpSpPr>
              <a:xfrm>
                <a:off x="6091881" y="2873624"/>
                <a:ext cx="2594919" cy="2723987"/>
                <a:chOff x="6091881" y="2873624"/>
                <a:chExt cx="2594919" cy="2723987"/>
              </a:xfrm>
            </p:grpSpPr>
            <p:cxnSp>
              <p:nvCxnSpPr>
                <p:cNvPr id="55" name="Lige pilforbindelse 54">
                  <a:extLst>
                    <a:ext uri="{FF2B5EF4-FFF2-40B4-BE49-F238E27FC236}">
                      <a16:creationId xmlns:a16="http://schemas.microsoft.com/office/drawing/2014/main" id="{D2C54C68-FBBC-4402-BC48-2A1A1109B557}"/>
                    </a:ext>
                  </a:extLst>
                </p:cNvPr>
                <p:cNvCxnSpPr/>
                <p:nvPr/>
              </p:nvCxnSpPr>
              <p:spPr>
                <a:xfrm>
                  <a:off x="7117492" y="2873624"/>
                  <a:ext cx="271848" cy="1191749"/>
                </a:xfrm>
                <a:prstGeom prst="straightConnector1">
                  <a:avLst/>
                </a:prstGeom>
                <a:noFill/>
                <a:ln w="38100" cap="flat" cmpd="sng" algn="ctr">
                  <a:solidFill>
                    <a:srgbClr val="4F81BD">
                      <a:shade val="95000"/>
                      <a:satMod val="105000"/>
                    </a:srgbClr>
                  </a:solidFill>
                  <a:prstDash val="sysDot"/>
                  <a:tailEnd type="arrow"/>
                </a:ln>
                <a:effectLst/>
              </p:spPr>
            </p:cxnSp>
            <p:sp>
              <p:nvSpPr>
                <p:cNvPr id="56" name="Eksplosion 1 21">
                  <a:extLst>
                    <a:ext uri="{FF2B5EF4-FFF2-40B4-BE49-F238E27FC236}">
                      <a16:creationId xmlns:a16="http://schemas.microsoft.com/office/drawing/2014/main" id="{B64208B0-9C97-4485-A3CF-E88ABEE4EDF0}"/>
                    </a:ext>
                  </a:extLst>
                </p:cNvPr>
                <p:cNvSpPr/>
                <p:nvPr/>
              </p:nvSpPr>
              <p:spPr>
                <a:xfrm>
                  <a:off x="6091881" y="3858806"/>
                  <a:ext cx="2594919" cy="1738805"/>
                </a:xfrm>
                <a:prstGeom prst="irregularSeal1">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53" name="Tekstboks 24">
                <a:extLst>
                  <a:ext uri="{FF2B5EF4-FFF2-40B4-BE49-F238E27FC236}">
                    <a16:creationId xmlns:a16="http://schemas.microsoft.com/office/drawing/2014/main" id="{4ECB95F7-D0B5-4B2F-9F7A-DA91ED245F9F}"/>
                  </a:ext>
                </a:extLst>
              </p:cNvPr>
              <p:cNvSpPr txBox="1"/>
              <p:nvPr/>
            </p:nvSpPr>
            <p:spPr>
              <a:xfrm>
                <a:off x="5176639" y="2508000"/>
                <a:ext cx="1190157" cy="92024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Gill Sans"/>
                    <a:sym typeface="Gill Sans"/>
                  </a:rPr>
                  <a:t>in </a:t>
                </a:r>
                <a:r>
                  <a:rPr kumimoji="0" lang="da-DK" sz="1400" b="0" i="0" u="none" strike="noStrike" kern="0" cap="none" spc="0" normalizeH="0" baseline="0" noProof="0" dirty="0" err="1">
                    <a:ln>
                      <a:noFill/>
                    </a:ln>
                    <a:solidFill>
                      <a:srgbClr val="000000"/>
                    </a:solidFill>
                    <a:effectLst/>
                    <a:uLnTx/>
                    <a:uFillTx/>
                    <a:latin typeface="Gill Sans"/>
                    <a:sym typeface="Gill Sans"/>
                  </a:rPr>
                  <a:t>context</a:t>
                </a:r>
                <a:endParaRPr kumimoji="0" lang="da-DK" sz="1400" b="0" i="0" u="none" strike="noStrike" kern="0" cap="none" spc="0" normalizeH="0" baseline="0" noProof="0" dirty="0">
                  <a:ln>
                    <a:noFill/>
                  </a:ln>
                  <a:solidFill>
                    <a:srgbClr val="000000"/>
                  </a:solidFill>
                  <a:effectLst/>
                  <a:uLnTx/>
                  <a:uFillTx/>
                  <a:latin typeface="Gill Sans"/>
                  <a:sym typeface="Gill Sans"/>
                </a:endParaRPr>
              </a:p>
            </p:txBody>
          </p:sp>
          <p:sp>
            <p:nvSpPr>
              <p:cNvPr id="54" name="Tekstboks 25">
                <a:extLst>
                  <a:ext uri="{FF2B5EF4-FFF2-40B4-BE49-F238E27FC236}">
                    <a16:creationId xmlns:a16="http://schemas.microsoft.com/office/drawing/2014/main" id="{8DD178A9-6660-4678-98DB-4D7EBD12F6AB}"/>
                  </a:ext>
                </a:extLst>
              </p:cNvPr>
              <p:cNvSpPr txBox="1"/>
              <p:nvPr/>
            </p:nvSpPr>
            <p:spPr>
              <a:xfrm>
                <a:off x="5300943" y="5016239"/>
                <a:ext cx="1190157" cy="92024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Gill Sans"/>
                    <a:sym typeface="Gill Sans"/>
                  </a:rPr>
                  <a:t>in </a:t>
                </a:r>
                <a:r>
                  <a:rPr kumimoji="0" lang="da-DK" sz="1400" b="0" i="0" u="none" strike="noStrike" kern="0" cap="none" spc="0" normalizeH="0" baseline="0" noProof="0" dirty="0" err="1">
                    <a:ln>
                      <a:noFill/>
                    </a:ln>
                    <a:solidFill>
                      <a:srgbClr val="000000"/>
                    </a:solidFill>
                    <a:effectLst/>
                    <a:uLnTx/>
                    <a:uFillTx/>
                    <a:latin typeface="Gill Sans"/>
                    <a:sym typeface="Gill Sans"/>
                  </a:rPr>
                  <a:t>context</a:t>
                </a:r>
                <a:endParaRPr kumimoji="0" lang="da-DK" sz="1400" b="0" i="0" u="none" strike="noStrike" kern="0" cap="none" spc="0" normalizeH="0" baseline="0" noProof="0" dirty="0">
                  <a:ln>
                    <a:noFill/>
                  </a:ln>
                  <a:solidFill>
                    <a:srgbClr val="000000"/>
                  </a:solidFill>
                  <a:effectLst/>
                  <a:uLnTx/>
                  <a:uFillTx/>
                  <a:latin typeface="Gill Sans"/>
                  <a:sym typeface="Gill Sans"/>
                </a:endParaRPr>
              </a:p>
            </p:txBody>
          </p:sp>
        </p:grpSp>
        <p:grpSp>
          <p:nvGrpSpPr>
            <p:cNvPr id="46" name="Gruppe 45">
              <a:extLst>
                <a:ext uri="{FF2B5EF4-FFF2-40B4-BE49-F238E27FC236}">
                  <a16:creationId xmlns:a16="http://schemas.microsoft.com/office/drawing/2014/main" id="{4669C856-2FC2-4F57-BDE8-E06A8F87F7B7}"/>
                </a:ext>
              </a:extLst>
            </p:cNvPr>
            <p:cNvGrpSpPr/>
            <p:nvPr/>
          </p:nvGrpSpPr>
          <p:grpSpPr>
            <a:xfrm>
              <a:off x="6205591" y="1695238"/>
              <a:ext cx="2573358" cy="1241074"/>
              <a:chOff x="1574168" y="5350839"/>
              <a:chExt cx="2997832" cy="1507161"/>
            </a:xfrm>
          </p:grpSpPr>
          <p:sp>
            <p:nvSpPr>
              <p:cNvPr id="49" name="Eksplosion 2 10">
                <a:extLst>
                  <a:ext uri="{FF2B5EF4-FFF2-40B4-BE49-F238E27FC236}">
                    <a16:creationId xmlns:a16="http://schemas.microsoft.com/office/drawing/2014/main" id="{52E17E54-3A43-4C4D-957D-D92E405A0BE4}"/>
                  </a:ext>
                </a:extLst>
              </p:cNvPr>
              <p:cNvSpPr/>
              <p:nvPr/>
            </p:nvSpPr>
            <p:spPr>
              <a:xfrm>
                <a:off x="1574168" y="5350839"/>
                <a:ext cx="2997832" cy="1507161"/>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50" name="Eksplosion 2 10">
                <a:extLst>
                  <a:ext uri="{FF2B5EF4-FFF2-40B4-BE49-F238E27FC236}">
                    <a16:creationId xmlns:a16="http://schemas.microsoft.com/office/drawing/2014/main" id="{09F85EDA-3F5E-4DE8-A28D-91CF2C90C2FF}"/>
                  </a:ext>
                </a:extLst>
              </p:cNvPr>
              <p:cNvSpPr/>
              <p:nvPr/>
            </p:nvSpPr>
            <p:spPr>
              <a:xfrm>
                <a:off x="2190362" y="5604410"/>
                <a:ext cx="1765443" cy="1000018"/>
              </a:xfrm>
              <a:prstGeom prst="irregularSeal2">
                <a:avLst/>
              </a:prstGeom>
              <a:solidFill>
                <a:srgbClr val="92D050"/>
              </a:solidFill>
              <a:ln w="25400" cap="flat" cmpd="sng" algn="ctr">
                <a:solidFill>
                  <a:srgbClr val="7030A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51" name="Eksplosion 2 10">
                <a:extLst>
                  <a:ext uri="{FF2B5EF4-FFF2-40B4-BE49-F238E27FC236}">
                    <a16:creationId xmlns:a16="http://schemas.microsoft.com/office/drawing/2014/main" id="{16D66A8C-D24D-425D-AAC7-C30F90216AE9}"/>
                  </a:ext>
                </a:extLst>
              </p:cNvPr>
              <p:cNvSpPr/>
              <p:nvPr/>
            </p:nvSpPr>
            <p:spPr>
              <a:xfrm>
                <a:off x="2630185" y="5883528"/>
                <a:ext cx="832207" cy="496724"/>
              </a:xfrm>
              <a:prstGeom prst="irregularSeal2">
                <a:avLst/>
              </a:prstGeom>
              <a:solidFill>
                <a:srgbClr val="92D050"/>
              </a:solidFill>
              <a:ln w="25400" cap="flat" cmpd="sng" algn="ctr">
                <a:solidFill>
                  <a:srgbClr val="FFC00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47" name="Eksplosion 1 21">
              <a:extLst>
                <a:ext uri="{FF2B5EF4-FFF2-40B4-BE49-F238E27FC236}">
                  <a16:creationId xmlns:a16="http://schemas.microsoft.com/office/drawing/2014/main" id="{35FAF7E1-E50A-4524-B64D-1396125B8B56}"/>
                </a:ext>
              </a:extLst>
            </p:cNvPr>
            <p:cNvSpPr/>
            <p:nvPr/>
          </p:nvSpPr>
          <p:spPr>
            <a:xfrm>
              <a:off x="6914508" y="4325419"/>
              <a:ext cx="1182340" cy="828681"/>
            </a:xfrm>
            <a:prstGeom prst="irregularSeal1">
              <a:avLst/>
            </a:prstGeom>
            <a:solidFill>
              <a:srgbClr val="4F81BD"/>
            </a:solidFill>
            <a:ln w="25400" cap="flat" cmpd="sng" algn="ctr">
              <a:solidFill>
                <a:srgbClr val="FFFF0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48" name="Eksplosion 1 21">
              <a:extLst>
                <a:ext uri="{FF2B5EF4-FFF2-40B4-BE49-F238E27FC236}">
                  <a16:creationId xmlns:a16="http://schemas.microsoft.com/office/drawing/2014/main" id="{F64CB51D-73EB-416D-AF0A-2278AB2BA994}"/>
                </a:ext>
              </a:extLst>
            </p:cNvPr>
            <p:cNvSpPr/>
            <p:nvPr/>
          </p:nvSpPr>
          <p:spPr>
            <a:xfrm>
              <a:off x="7222733" y="4531985"/>
              <a:ext cx="525939" cy="358195"/>
            </a:xfrm>
            <a:prstGeom prst="irregularSeal1">
              <a:avLst/>
            </a:prstGeom>
            <a:solidFill>
              <a:srgbClr val="4F81BD"/>
            </a:solidFill>
            <a:ln w="25400" cap="flat" cmpd="sng" algn="ctr">
              <a:solidFill>
                <a:srgbClr val="FFC00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grpSp>
        <p:nvGrpSpPr>
          <p:cNvPr id="57" name="Gruppe 56">
            <a:extLst>
              <a:ext uri="{FF2B5EF4-FFF2-40B4-BE49-F238E27FC236}">
                <a16:creationId xmlns:a16="http://schemas.microsoft.com/office/drawing/2014/main" id="{6FC6D140-001B-409A-8840-45DE0BE98AC2}"/>
              </a:ext>
            </a:extLst>
          </p:cNvPr>
          <p:cNvGrpSpPr/>
          <p:nvPr/>
        </p:nvGrpSpPr>
        <p:grpSpPr>
          <a:xfrm>
            <a:off x="5075228" y="1569946"/>
            <a:ext cx="2537717" cy="2165851"/>
            <a:chOff x="5148937" y="1711406"/>
            <a:chExt cx="3537863" cy="3951164"/>
          </a:xfrm>
        </p:grpSpPr>
        <p:grpSp>
          <p:nvGrpSpPr>
            <p:cNvPr id="58" name="Gruppe 57">
              <a:extLst>
                <a:ext uri="{FF2B5EF4-FFF2-40B4-BE49-F238E27FC236}">
                  <a16:creationId xmlns:a16="http://schemas.microsoft.com/office/drawing/2014/main" id="{2F4DA7AB-E317-46F2-8AB5-0401DDD40115}"/>
                </a:ext>
              </a:extLst>
            </p:cNvPr>
            <p:cNvGrpSpPr/>
            <p:nvPr/>
          </p:nvGrpSpPr>
          <p:grpSpPr>
            <a:xfrm>
              <a:off x="6091881" y="1711406"/>
              <a:ext cx="2594919" cy="3886205"/>
              <a:chOff x="6091881" y="1711406"/>
              <a:chExt cx="2594919" cy="3886205"/>
            </a:xfrm>
          </p:grpSpPr>
          <p:sp>
            <p:nvSpPr>
              <p:cNvPr id="61" name="Eksplosion 2 10">
                <a:extLst>
                  <a:ext uri="{FF2B5EF4-FFF2-40B4-BE49-F238E27FC236}">
                    <a16:creationId xmlns:a16="http://schemas.microsoft.com/office/drawing/2014/main" id="{488395EB-5822-4065-87E8-17B866DA0295}"/>
                  </a:ext>
                </a:extLst>
              </p:cNvPr>
              <p:cNvSpPr/>
              <p:nvPr/>
            </p:nvSpPr>
            <p:spPr>
              <a:xfrm>
                <a:off x="6474941" y="1711406"/>
                <a:ext cx="2100648" cy="1162218"/>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cxnSp>
            <p:nvCxnSpPr>
              <p:cNvPr id="62" name="Lige pilforbindelse 61">
                <a:extLst>
                  <a:ext uri="{FF2B5EF4-FFF2-40B4-BE49-F238E27FC236}">
                    <a16:creationId xmlns:a16="http://schemas.microsoft.com/office/drawing/2014/main" id="{95E1EE10-49E3-4364-8816-2001DBA5B1EC}"/>
                  </a:ext>
                </a:extLst>
              </p:cNvPr>
              <p:cNvCxnSpPr/>
              <p:nvPr/>
            </p:nvCxnSpPr>
            <p:spPr>
              <a:xfrm>
                <a:off x="7117492" y="2873624"/>
                <a:ext cx="271848" cy="1191749"/>
              </a:xfrm>
              <a:prstGeom prst="straightConnector1">
                <a:avLst/>
              </a:prstGeom>
              <a:noFill/>
              <a:ln w="38100" cap="flat" cmpd="sng" algn="ctr">
                <a:solidFill>
                  <a:srgbClr val="4F81BD">
                    <a:shade val="95000"/>
                    <a:satMod val="105000"/>
                  </a:srgbClr>
                </a:solidFill>
                <a:prstDash val="sysDot"/>
                <a:tailEnd type="arrow"/>
              </a:ln>
              <a:effectLst/>
            </p:spPr>
          </p:cxnSp>
          <p:sp>
            <p:nvSpPr>
              <p:cNvPr id="63" name="Eksplosion 1 21">
                <a:extLst>
                  <a:ext uri="{FF2B5EF4-FFF2-40B4-BE49-F238E27FC236}">
                    <a16:creationId xmlns:a16="http://schemas.microsoft.com/office/drawing/2014/main" id="{0FC6365C-1522-438A-8BD9-386687BA59DB}"/>
                  </a:ext>
                </a:extLst>
              </p:cNvPr>
              <p:cNvSpPr/>
              <p:nvPr/>
            </p:nvSpPr>
            <p:spPr>
              <a:xfrm>
                <a:off x="6091881" y="3858806"/>
                <a:ext cx="2594919" cy="1738805"/>
              </a:xfrm>
              <a:prstGeom prst="irregularSeal1">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59" name="Tekstboks 24">
              <a:extLst>
                <a:ext uri="{FF2B5EF4-FFF2-40B4-BE49-F238E27FC236}">
                  <a16:creationId xmlns:a16="http://schemas.microsoft.com/office/drawing/2014/main" id="{AF2451B0-0E20-4D7C-B025-B1A20948D477}"/>
                </a:ext>
              </a:extLst>
            </p:cNvPr>
            <p:cNvSpPr txBox="1"/>
            <p:nvPr/>
          </p:nvSpPr>
          <p:spPr>
            <a:xfrm>
              <a:off x="5148937" y="2387667"/>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sp>
          <p:nvSpPr>
            <p:cNvPr id="60" name="Tekstboks 25">
              <a:extLst>
                <a:ext uri="{FF2B5EF4-FFF2-40B4-BE49-F238E27FC236}">
                  <a16:creationId xmlns:a16="http://schemas.microsoft.com/office/drawing/2014/main" id="{703248AF-28C3-466D-AE14-25830301B26F}"/>
                </a:ext>
              </a:extLst>
            </p:cNvPr>
            <p:cNvSpPr txBox="1"/>
            <p:nvPr/>
          </p:nvSpPr>
          <p:spPr>
            <a:xfrm>
              <a:off x="5300943" y="5016239"/>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grpSp>
      <p:grpSp>
        <p:nvGrpSpPr>
          <p:cNvPr id="64" name="Gruppe 63">
            <a:extLst>
              <a:ext uri="{FF2B5EF4-FFF2-40B4-BE49-F238E27FC236}">
                <a16:creationId xmlns:a16="http://schemas.microsoft.com/office/drawing/2014/main" id="{1933259D-DC21-4127-AD7D-1F2C7E831E49}"/>
              </a:ext>
            </a:extLst>
          </p:cNvPr>
          <p:cNvGrpSpPr/>
          <p:nvPr/>
        </p:nvGrpSpPr>
        <p:grpSpPr>
          <a:xfrm>
            <a:off x="283279" y="3736092"/>
            <a:ext cx="2998856" cy="2255685"/>
            <a:chOff x="5176639" y="1695238"/>
            <a:chExt cx="3602310" cy="3967332"/>
          </a:xfrm>
        </p:grpSpPr>
        <p:grpSp>
          <p:nvGrpSpPr>
            <p:cNvPr id="65" name="Gruppe 64">
              <a:extLst>
                <a:ext uri="{FF2B5EF4-FFF2-40B4-BE49-F238E27FC236}">
                  <a16:creationId xmlns:a16="http://schemas.microsoft.com/office/drawing/2014/main" id="{733CC2E2-169C-451B-A46B-45703F82C210}"/>
                </a:ext>
              </a:extLst>
            </p:cNvPr>
            <p:cNvGrpSpPr/>
            <p:nvPr/>
          </p:nvGrpSpPr>
          <p:grpSpPr>
            <a:xfrm>
              <a:off x="5176639" y="2508000"/>
              <a:ext cx="3510161" cy="3154570"/>
              <a:chOff x="5176639" y="2508000"/>
              <a:chExt cx="3510161" cy="3154570"/>
            </a:xfrm>
          </p:grpSpPr>
          <p:grpSp>
            <p:nvGrpSpPr>
              <p:cNvPr id="72" name="Gruppe 71">
                <a:extLst>
                  <a:ext uri="{FF2B5EF4-FFF2-40B4-BE49-F238E27FC236}">
                    <a16:creationId xmlns:a16="http://schemas.microsoft.com/office/drawing/2014/main" id="{F25DE8B3-FA01-4457-8401-509E87AC8696}"/>
                  </a:ext>
                </a:extLst>
              </p:cNvPr>
              <p:cNvGrpSpPr/>
              <p:nvPr/>
            </p:nvGrpSpPr>
            <p:grpSpPr>
              <a:xfrm>
                <a:off x="6091881" y="2873624"/>
                <a:ext cx="2594919" cy="2723987"/>
                <a:chOff x="6091881" y="2873624"/>
                <a:chExt cx="2594919" cy="2723987"/>
              </a:xfrm>
            </p:grpSpPr>
            <p:cxnSp>
              <p:nvCxnSpPr>
                <p:cNvPr id="75" name="Lige pilforbindelse 74">
                  <a:extLst>
                    <a:ext uri="{FF2B5EF4-FFF2-40B4-BE49-F238E27FC236}">
                      <a16:creationId xmlns:a16="http://schemas.microsoft.com/office/drawing/2014/main" id="{BAB85FFB-EBD4-48C8-8A6F-28BE54F522C2}"/>
                    </a:ext>
                  </a:extLst>
                </p:cNvPr>
                <p:cNvCxnSpPr/>
                <p:nvPr/>
              </p:nvCxnSpPr>
              <p:spPr>
                <a:xfrm>
                  <a:off x="7117492" y="2873624"/>
                  <a:ext cx="271848" cy="1191749"/>
                </a:xfrm>
                <a:prstGeom prst="straightConnector1">
                  <a:avLst/>
                </a:prstGeom>
                <a:noFill/>
                <a:ln w="38100" cap="flat" cmpd="sng" algn="ctr">
                  <a:solidFill>
                    <a:srgbClr val="4F81BD">
                      <a:shade val="95000"/>
                      <a:satMod val="105000"/>
                    </a:srgbClr>
                  </a:solidFill>
                  <a:prstDash val="sysDot"/>
                  <a:tailEnd type="arrow"/>
                </a:ln>
                <a:effectLst/>
              </p:spPr>
            </p:cxnSp>
            <p:sp>
              <p:nvSpPr>
                <p:cNvPr id="76" name="Eksplosion 1 21">
                  <a:extLst>
                    <a:ext uri="{FF2B5EF4-FFF2-40B4-BE49-F238E27FC236}">
                      <a16:creationId xmlns:a16="http://schemas.microsoft.com/office/drawing/2014/main" id="{EDF1FCA2-7245-466B-A80A-599489CC691F}"/>
                    </a:ext>
                  </a:extLst>
                </p:cNvPr>
                <p:cNvSpPr/>
                <p:nvPr/>
              </p:nvSpPr>
              <p:spPr>
                <a:xfrm>
                  <a:off x="6091881" y="3858806"/>
                  <a:ext cx="2594919" cy="1738805"/>
                </a:xfrm>
                <a:prstGeom prst="irregularSeal1">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73" name="Tekstboks 24">
                <a:extLst>
                  <a:ext uri="{FF2B5EF4-FFF2-40B4-BE49-F238E27FC236}">
                    <a16:creationId xmlns:a16="http://schemas.microsoft.com/office/drawing/2014/main" id="{D902F95C-9234-4B1E-BF1A-F4F913883670}"/>
                  </a:ext>
                </a:extLst>
              </p:cNvPr>
              <p:cNvSpPr txBox="1"/>
              <p:nvPr/>
            </p:nvSpPr>
            <p:spPr>
              <a:xfrm>
                <a:off x="5176639" y="2508000"/>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sp>
            <p:nvSpPr>
              <p:cNvPr id="74" name="Tekstboks 25">
                <a:extLst>
                  <a:ext uri="{FF2B5EF4-FFF2-40B4-BE49-F238E27FC236}">
                    <a16:creationId xmlns:a16="http://schemas.microsoft.com/office/drawing/2014/main" id="{1DFBDFEC-CC2A-4A56-BCEB-AB2CE966D025}"/>
                  </a:ext>
                </a:extLst>
              </p:cNvPr>
              <p:cNvSpPr txBox="1"/>
              <p:nvPr/>
            </p:nvSpPr>
            <p:spPr>
              <a:xfrm>
                <a:off x="5300943" y="5016239"/>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grpSp>
        <p:grpSp>
          <p:nvGrpSpPr>
            <p:cNvPr id="66" name="Gruppe 65">
              <a:extLst>
                <a:ext uri="{FF2B5EF4-FFF2-40B4-BE49-F238E27FC236}">
                  <a16:creationId xmlns:a16="http://schemas.microsoft.com/office/drawing/2014/main" id="{0D18D2B4-3180-4AB2-BEF9-64EA388DA92C}"/>
                </a:ext>
              </a:extLst>
            </p:cNvPr>
            <p:cNvGrpSpPr/>
            <p:nvPr/>
          </p:nvGrpSpPr>
          <p:grpSpPr>
            <a:xfrm>
              <a:off x="6205591" y="1695238"/>
              <a:ext cx="2573358" cy="1241074"/>
              <a:chOff x="1574168" y="5350839"/>
              <a:chExt cx="2997832" cy="1507161"/>
            </a:xfrm>
          </p:grpSpPr>
          <p:sp>
            <p:nvSpPr>
              <p:cNvPr id="69" name="Eksplosion 2 10">
                <a:extLst>
                  <a:ext uri="{FF2B5EF4-FFF2-40B4-BE49-F238E27FC236}">
                    <a16:creationId xmlns:a16="http://schemas.microsoft.com/office/drawing/2014/main" id="{A0E173C0-F697-4725-B276-D3C386042141}"/>
                  </a:ext>
                </a:extLst>
              </p:cNvPr>
              <p:cNvSpPr/>
              <p:nvPr/>
            </p:nvSpPr>
            <p:spPr>
              <a:xfrm>
                <a:off x="1574168" y="5350839"/>
                <a:ext cx="2997832" cy="1507161"/>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70" name="Eksplosion 2 10">
                <a:extLst>
                  <a:ext uri="{FF2B5EF4-FFF2-40B4-BE49-F238E27FC236}">
                    <a16:creationId xmlns:a16="http://schemas.microsoft.com/office/drawing/2014/main" id="{3506E091-A377-4D7F-B4AA-7AC3F2E2B7ED}"/>
                  </a:ext>
                </a:extLst>
              </p:cNvPr>
              <p:cNvSpPr/>
              <p:nvPr/>
            </p:nvSpPr>
            <p:spPr>
              <a:xfrm>
                <a:off x="2190362" y="5604410"/>
                <a:ext cx="1765443" cy="1000018"/>
              </a:xfrm>
              <a:prstGeom prst="irregularSeal2">
                <a:avLst/>
              </a:prstGeom>
              <a:solidFill>
                <a:srgbClr val="92D050"/>
              </a:solidFill>
              <a:ln w="25400" cap="flat" cmpd="sng" algn="ctr">
                <a:solidFill>
                  <a:srgbClr val="7030A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71" name="Eksplosion 2 10">
                <a:extLst>
                  <a:ext uri="{FF2B5EF4-FFF2-40B4-BE49-F238E27FC236}">
                    <a16:creationId xmlns:a16="http://schemas.microsoft.com/office/drawing/2014/main" id="{6EFDA197-5D5E-402D-A31A-B63A6217676E}"/>
                  </a:ext>
                </a:extLst>
              </p:cNvPr>
              <p:cNvSpPr/>
              <p:nvPr/>
            </p:nvSpPr>
            <p:spPr>
              <a:xfrm>
                <a:off x="2630185" y="5883528"/>
                <a:ext cx="832207" cy="496724"/>
              </a:xfrm>
              <a:prstGeom prst="irregularSeal2">
                <a:avLst/>
              </a:prstGeom>
              <a:solidFill>
                <a:srgbClr val="92D050"/>
              </a:solidFill>
              <a:ln w="25400" cap="flat" cmpd="sng" algn="ctr">
                <a:solidFill>
                  <a:srgbClr val="FFC00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67" name="Eksplosion 1 21">
              <a:extLst>
                <a:ext uri="{FF2B5EF4-FFF2-40B4-BE49-F238E27FC236}">
                  <a16:creationId xmlns:a16="http://schemas.microsoft.com/office/drawing/2014/main" id="{7856BB47-C7F9-4CD0-A74F-5B54CCCDF640}"/>
                </a:ext>
              </a:extLst>
            </p:cNvPr>
            <p:cNvSpPr/>
            <p:nvPr/>
          </p:nvSpPr>
          <p:spPr>
            <a:xfrm>
              <a:off x="6914508" y="4325419"/>
              <a:ext cx="1182340" cy="828681"/>
            </a:xfrm>
            <a:prstGeom prst="irregularSeal1">
              <a:avLst/>
            </a:prstGeom>
            <a:solidFill>
              <a:srgbClr val="4F81BD"/>
            </a:solidFill>
            <a:ln w="25400" cap="flat" cmpd="sng" algn="ctr">
              <a:solidFill>
                <a:srgbClr val="7030A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68" name="Eksplosion 1 21">
              <a:extLst>
                <a:ext uri="{FF2B5EF4-FFF2-40B4-BE49-F238E27FC236}">
                  <a16:creationId xmlns:a16="http://schemas.microsoft.com/office/drawing/2014/main" id="{EA9D098B-5CC5-428A-B427-186D7B6C8BDB}"/>
                </a:ext>
              </a:extLst>
            </p:cNvPr>
            <p:cNvSpPr/>
            <p:nvPr/>
          </p:nvSpPr>
          <p:spPr>
            <a:xfrm>
              <a:off x="7222733" y="4531985"/>
              <a:ext cx="525939" cy="358195"/>
            </a:xfrm>
            <a:prstGeom prst="irregularSeal1">
              <a:avLst/>
            </a:prstGeom>
            <a:solidFill>
              <a:srgbClr val="4F81BD"/>
            </a:solidFill>
            <a:ln w="25400" cap="flat" cmpd="sng" algn="ctr">
              <a:solidFill>
                <a:srgbClr val="C0504D">
                  <a:lumMod val="60000"/>
                  <a:lumOff val="40000"/>
                </a:srgbClr>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77" name="Tekstfelt 76">
            <a:extLst>
              <a:ext uri="{FF2B5EF4-FFF2-40B4-BE49-F238E27FC236}">
                <a16:creationId xmlns:a16="http://schemas.microsoft.com/office/drawing/2014/main" id="{A60A6985-4BB0-4394-99CE-1BEC5EEBC040}"/>
              </a:ext>
            </a:extLst>
          </p:cNvPr>
          <p:cNvSpPr txBox="1"/>
          <p:nvPr/>
        </p:nvSpPr>
        <p:spPr>
          <a:xfrm>
            <a:off x="7225666" y="5549859"/>
            <a:ext cx="4278544" cy="646331"/>
          </a:xfrm>
          <a:prstGeom prst="rect">
            <a:avLst/>
          </a:prstGeom>
          <a:noFill/>
        </p:spPr>
        <p:txBody>
          <a:bodyPr wrap="none" rtlCol="0">
            <a:spAutoFit/>
          </a:bodyPr>
          <a:lstStyle/>
          <a:p>
            <a:pPr fontAlgn="base">
              <a:spcBef>
                <a:spcPct val="0"/>
              </a:spcBef>
              <a:spcAft>
                <a:spcPct val="0"/>
              </a:spcAft>
            </a:pPr>
            <a:r>
              <a:rPr lang="da-DK" b="1" dirty="0">
                <a:solidFill>
                  <a:srgbClr val="000000"/>
                </a:solidFill>
                <a:latin typeface="Gill Sans"/>
                <a:sym typeface="Gill Sans"/>
              </a:rPr>
              <a:t>Transformation of domain </a:t>
            </a:r>
            <a:r>
              <a:rPr lang="da-DK" b="1" dirty="0" err="1">
                <a:solidFill>
                  <a:srgbClr val="000000"/>
                </a:solidFill>
                <a:latin typeface="Gill Sans"/>
                <a:sym typeface="Gill Sans"/>
              </a:rPr>
              <a:t>level</a:t>
            </a:r>
            <a:r>
              <a:rPr lang="da-DK" b="1" dirty="0">
                <a:solidFill>
                  <a:srgbClr val="000000"/>
                </a:solidFill>
                <a:latin typeface="Gill Sans"/>
                <a:sym typeface="Gill Sans"/>
              </a:rPr>
              <a:t> </a:t>
            </a:r>
            <a:r>
              <a:rPr lang="da-DK" b="1" dirty="0" err="1">
                <a:solidFill>
                  <a:srgbClr val="000000"/>
                </a:solidFill>
                <a:latin typeface="Gill Sans"/>
                <a:sym typeface="Gill Sans"/>
              </a:rPr>
              <a:t>knowledge</a:t>
            </a:r>
            <a:endParaRPr lang="da-DK" b="1" dirty="0">
              <a:solidFill>
                <a:srgbClr val="000000"/>
              </a:solidFill>
              <a:latin typeface="Gill Sans"/>
              <a:sym typeface="Gill Sans"/>
            </a:endParaRPr>
          </a:p>
          <a:p>
            <a:pPr fontAlgn="base">
              <a:spcBef>
                <a:spcPct val="0"/>
              </a:spcBef>
              <a:spcAft>
                <a:spcPct val="0"/>
              </a:spcAft>
            </a:pPr>
            <a:r>
              <a:rPr lang="da-DK" dirty="0" err="1">
                <a:solidFill>
                  <a:srgbClr val="000000"/>
                </a:solidFill>
                <a:latin typeface="Gill Sans"/>
                <a:sym typeface="Gill Sans"/>
              </a:rPr>
              <a:t>e.g</a:t>
            </a:r>
            <a:r>
              <a:rPr lang="da-DK" dirty="0">
                <a:solidFill>
                  <a:srgbClr val="000000"/>
                </a:solidFill>
                <a:latin typeface="Gill Sans"/>
                <a:sym typeface="Gill Sans"/>
              </a:rPr>
              <a:t>. </a:t>
            </a:r>
            <a:r>
              <a:rPr lang="da-DK" dirty="0" err="1">
                <a:solidFill>
                  <a:srgbClr val="000000"/>
                </a:solidFill>
                <a:latin typeface="Gill Sans"/>
                <a:sym typeface="Gill Sans"/>
              </a:rPr>
              <a:t>math</a:t>
            </a:r>
            <a:r>
              <a:rPr lang="da-DK" dirty="0">
                <a:solidFill>
                  <a:srgbClr val="000000"/>
                </a:solidFill>
                <a:latin typeface="Gill Sans"/>
                <a:sym typeface="Gill Sans"/>
              </a:rPr>
              <a:t> in school and in </a:t>
            </a:r>
            <a:r>
              <a:rPr lang="da-DK" dirty="0" err="1">
                <a:solidFill>
                  <a:srgbClr val="000000"/>
                </a:solidFill>
                <a:latin typeface="Gill Sans"/>
                <a:sym typeface="Gill Sans"/>
              </a:rPr>
              <a:t>supermarket</a:t>
            </a:r>
            <a:r>
              <a:rPr lang="da-DK" b="1" dirty="0">
                <a:solidFill>
                  <a:srgbClr val="000000"/>
                </a:solidFill>
                <a:latin typeface="Gill Sans"/>
                <a:sym typeface="Gill Sans"/>
              </a:rPr>
              <a:t> </a:t>
            </a:r>
          </a:p>
        </p:txBody>
      </p:sp>
      <p:sp>
        <p:nvSpPr>
          <p:cNvPr id="78" name="Tekstfelt 77">
            <a:extLst>
              <a:ext uri="{FF2B5EF4-FFF2-40B4-BE49-F238E27FC236}">
                <a16:creationId xmlns:a16="http://schemas.microsoft.com/office/drawing/2014/main" id="{181822B2-0BB0-4389-8AF2-ADF8C3C70653}"/>
              </a:ext>
            </a:extLst>
          </p:cNvPr>
          <p:cNvSpPr txBox="1"/>
          <p:nvPr/>
        </p:nvSpPr>
        <p:spPr>
          <a:xfrm>
            <a:off x="2533012" y="4218048"/>
            <a:ext cx="4102598" cy="923330"/>
          </a:xfrm>
          <a:prstGeom prst="rect">
            <a:avLst/>
          </a:prstGeom>
          <a:noFill/>
        </p:spPr>
        <p:txBody>
          <a:bodyPr wrap="none" rtlCol="0">
            <a:spAutoFit/>
          </a:bodyPr>
          <a:lstStyle/>
          <a:p>
            <a:pPr fontAlgn="base">
              <a:spcBef>
                <a:spcPct val="0"/>
              </a:spcBef>
              <a:spcAft>
                <a:spcPct val="0"/>
              </a:spcAft>
            </a:pPr>
            <a:r>
              <a:rPr lang="da-DK" b="1" dirty="0">
                <a:solidFill>
                  <a:srgbClr val="000000"/>
                </a:solidFill>
                <a:latin typeface="Gill Sans"/>
                <a:sym typeface="Gill Sans"/>
              </a:rPr>
              <a:t>Transformation of </a:t>
            </a:r>
            <a:r>
              <a:rPr lang="da-DK" b="1" dirty="0" err="1">
                <a:solidFill>
                  <a:srgbClr val="000000"/>
                </a:solidFill>
                <a:latin typeface="Gill Sans"/>
                <a:sym typeface="Gill Sans"/>
              </a:rPr>
              <a:t>activity</a:t>
            </a:r>
            <a:endParaRPr lang="da-DK" b="1" dirty="0">
              <a:solidFill>
                <a:srgbClr val="000000"/>
              </a:solidFill>
              <a:latin typeface="Gill Sans"/>
              <a:sym typeface="Gill Sans"/>
            </a:endParaRPr>
          </a:p>
          <a:p>
            <a:pPr fontAlgn="base">
              <a:spcBef>
                <a:spcPct val="0"/>
              </a:spcBef>
              <a:spcAft>
                <a:spcPct val="0"/>
              </a:spcAft>
            </a:pPr>
            <a:r>
              <a:rPr lang="da-DK" b="1" dirty="0" err="1">
                <a:solidFill>
                  <a:srgbClr val="000000"/>
                </a:solidFill>
                <a:latin typeface="Gill Sans"/>
                <a:sym typeface="Gill Sans"/>
              </a:rPr>
              <a:t>level</a:t>
            </a:r>
            <a:r>
              <a:rPr lang="da-DK" b="1" dirty="0">
                <a:solidFill>
                  <a:srgbClr val="000000"/>
                </a:solidFill>
                <a:latin typeface="Gill Sans"/>
                <a:sym typeface="Gill Sans"/>
              </a:rPr>
              <a:t> </a:t>
            </a:r>
            <a:r>
              <a:rPr lang="da-DK" b="1" dirty="0" err="1">
                <a:solidFill>
                  <a:srgbClr val="000000"/>
                </a:solidFill>
                <a:latin typeface="Gill Sans"/>
                <a:sym typeface="Gill Sans"/>
              </a:rPr>
              <a:t>knowledge</a:t>
            </a:r>
            <a:r>
              <a:rPr lang="da-DK" dirty="0">
                <a:solidFill>
                  <a:srgbClr val="000000"/>
                </a:solidFill>
                <a:latin typeface="Gill Sans"/>
                <a:sym typeface="Gill Sans"/>
              </a:rPr>
              <a:t>, </a:t>
            </a:r>
            <a:r>
              <a:rPr lang="da-DK" dirty="0" err="1">
                <a:solidFill>
                  <a:srgbClr val="000000"/>
                </a:solidFill>
                <a:latin typeface="Gill Sans"/>
                <a:sym typeface="Gill Sans"/>
              </a:rPr>
              <a:t>e.g</a:t>
            </a:r>
            <a:r>
              <a:rPr lang="da-DK" dirty="0">
                <a:solidFill>
                  <a:srgbClr val="000000"/>
                </a:solidFill>
                <a:latin typeface="Gill Sans"/>
                <a:sym typeface="Gill Sans"/>
              </a:rPr>
              <a:t>. </a:t>
            </a:r>
            <a:r>
              <a:rPr lang="da-DK" dirty="0" err="1">
                <a:solidFill>
                  <a:srgbClr val="000000"/>
                </a:solidFill>
                <a:latin typeface="Gill Sans"/>
                <a:sym typeface="Gill Sans"/>
              </a:rPr>
              <a:t>group</a:t>
            </a:r>
            <a:r>
              <a:rPr lang="da-DK" dirty="0">
                <a:solidFill>
                  <a:srgbClr val="000000"/>
                </a:solidFill>
                <a:latin typeface="Gill Sans"/>
                <a:sym typeface="Gill Sans"/>
              </a:rPr>
              <a:t> </a:t>
            </a:r>
            <a:r>
              <a:rPr lang="da-DK" dirty="0" err="1">
                <a:solidFill>
                  <a:srgbClr val="000000"/>
                </a:solidFill>
                <a:latin typeface="Gill Sans"/>
                <a:sym typeface="Gill Sans"/>
              </a:rPr>
              <a:t>discussion</a:t>
            </a:r>
            <a:r>
              <a:rPr lang="da-DK" dirty="0">
                <a:solidFill>
                  <a:srgbClr val="000000"/>
                </a:solidFill>
                <a:latin typeface="Gill Sans"/>
                <a:sym typeface="Gill Sans"/>
              </a:rPr>
              <a:t> </a:t>
            </a:r>
          </a:p>
          <a:p>
            <a:pPr fontAlgn="base">
              <a:spcBef>
                <a:spcPct val="0"/>
              </a:spcBef>
              <a:spcAft>
                <a:spcPct val="0"/>
              </a:spcAft>
            </a:pPr>
            <a:r>
              <a:rPr lang="da-DK" dirty="0">
                <a:solidFill>
                  <a:srgbClr val="000000"/>
                </a:solidFill>
                <a:latin typeface="Gill Sans"/>
                <a:sym typeface="Gill Sans"/>
              </a:rPr>
              <a:t>(of a </a:t>
            </a:r>
            <a:r>
              <a:rPr lang="da-DK" dirty="0" err="1">
                <a:solidFill>
                  <a:srgbClr val="000000"/>
                </a:solidFill>
                <a:latin typeface="Gill Sans"/>
                <a:sym typeface="Gill Sans"/>
              </a:rPr>
              <a:t>math</a:t>
            </a:r>
            <a:r>
              <a:rPr lang="da-DK" dirty="0">
                <a:solidFill>
                  <a:srgbClr val="000000"/>
                </a:solidFill>
                <a:latin typeface="Gill Sans"/>
                <a:sym typeface="Gill Sans"/>
              </a:rPr>
              <a:t> problem </a:t>
            </a:r>
            <a:r>
              <a:rPr lang="da-DK" dirty="0" err="1">
                <a:solidFill>
                  <a:srgbClr val="000000"/>
                </a:solidFill>
                <a:latin typeface="Gill Sans"/>
                <a:sym typeface="Gill Sans"/>
              </a:rPr>
              <a:t>vs</a:t>
            </a:r>
            <a:r>
              <a:rPr lang="da-DK" dirty="0">
                <a:solidFill>
                  <a:srgbClr val="000000"/>
                </a:solidFill>
                <a:latin typeface="Gill Sans"/>
                <a:sym typeface="Gill Sans"/>
              </a:rPr>
              <a:t> of </a:t>
            </a:r>
            <a:r>
              <a:rPr lang="da-DK" dirty="0" err="1">
                <a:solidFill>
                  <a:srgbClr val="000000"/>
                </a:solidFill>
                <a:latin typeface="Gill Sans"/>
                <a:sym typeface="Gill Sans"/>
              </a:rPr>
              <a:t>textual</a:t>
            </a:r>
            <a:r>
              <a:rPr lang="da-DK" dirty="0">
                <a:solidFill>
                  <a:srgbClr val="000000"/>
                </a:solidFill>
                <a:latin typeface="Gill Sans"/>
                <a:sym typeface="Gill Sans"/>
              </a:rPr>
              <a:t> </a:t>
            </a:r>
            <a:r>
              <a:rPr lang="da-DK" dirty="0" err="1">
                <a:solidFill>
                  <a:srgbClr val="000000"/>
                </a:solidFill>
                <a:latin typeface="Gill Sans"/>
                <a:sym typeface="Gill Sans"/>
              </a:rPr>
              <a:t>analysis</a:t>
            </a:r>
            <a:r>
              <a:rPr lang="da-DK" dirty="0">
                <a:solidFill>
                  <a:srgbClr val="000000"/>
                </a:solidFill>
                <a:latin typeface="Gill Sans"/>
                <a:sym typeface="Gill Sans"/>
              </a:rPr>
              <a:t>)</a:t>
            </a:r>
            <a:r>
              <a:rPr lang="da-DK" b="1" dirty="0">
                <a:solidFill>
                  <a:srgbClr val="000000"/>
                </a:solidFill>
                <a:latin typeface="Gill Sans"/>
                <a:sym typeface="Gill Sans"/>
              </a:rPr>
              <a:t> </a:t>
            </a:r>
          </a:p>
        </p:txBody>
      </p:sp>
      <p:sp>
        <p:nvSpPr>
          <p:cNvPr id="79" name="Tekstfelt 78">
            <a:extLst>
              <a:ext uri="{FF2B5EF4-FFF2-40B4-BE49-F238E27FC236}">
                <a16:creationId xmlns:a16="http://schemas.microsoft.com/office/drawing/2014/main" id="{CC3B6D80-FDA1-430F-9DDE-7DB4CAECE9B6}"/>
              </a:ext>
            </a:extLst>
          </p:cNvPr>
          <p:cNvSpPr txBox="1"/>
          <p:nvPr/>
        </p:nvSpPr>
        <p:spPr>
          <a:xfrm>
            <a:off x="4676930" y="6363040"/>
            <a:ext cx="1286571" cy="369332"/>
          </a:xfrm>
          <a:prstGeom prst="rect">
            <a:avLst/>
          </a:prstGeom>
          <a:noFill/>
        </p:spPr>
        <p:txBody>
          <a:bodyPr wrap="none" rtlCol="0">
            <a:spAutoFit/>
          </a:bodyPr>
          <a:lstStyle/>
          <a:p>
            <a:pPr fontAlgn="base">
              <a:spcBef>
                <a:spcPct val="0"/>
              </a:spcBef>
              <a:spcAft>
                <a:spcPct val="0"/>
              </a:spcAft>
            </a:pPr>
            <a:r>
              <a:rPr lang="da-DK" b="1" dirty="0">
                <a:solidFill>
                  <a:srgbClr val="000000"/>
                </a:solidFill>
                <a:latin typeface="Gill Sans"/>
                <a:sym typeface="Gill Sans"/>
              </a:rPr>
              <a:t>and more…</a:t>
            </a:r>
          </a:p>
        </p:txBody>
      </p:sp>
      <p:sp>
        <p:nvSpPr>
          <p:cNvPr id="80" name="Tekstfelt 79">
            <a:extLst>
              <a:ext uri="{FF2B5EF4-FFF2-40B4-BE49-F238E27FC236}">
                <a16:creationId xmlns:a16="http://schemas.microsoft.com/office/drawing/2014/main" id="{2FFA2A6B-F1A6-4352-805C-B3FE087FB1C7}"/>
              </a:ext>
            </a:extLst>
          </p:cNvPr>
          <p:cNvSpPr txBox="1"/>
          <p:nvPr/>
        </p:nvSpPr>
        <p:spPr>
          <a:xfrm>
            <a:off x="7820217" y="274320"/>
            <a:ext cx="4300857"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b="1" dirty="0" err="1"/>
              <a:t>theoretical</a:t>
            </a:r>
            <a:r>
              <a:rPr lang="da-DK" sz="1600" dirty="0"/>
              <a:t> and </a:t>
            </a:r>
            <a:r>
              <a:rPr lang="da-DK" sz="1600" dirty="0" err="1"/>
              <a:t>empirical</a:t>
            </a:r>
            <a:r>
              <a:rPr lang="da-DK" sz="1600" dirty="0"/>
              <a:t> </a:t>
            </a:r>
            <a:r>
              <a:rPr lang="da-DK" sz="1600" dirty="0" err="1"/>
              <a:t>answers</a:t>
            </a:r>
            <a:endParaRPr lang="da-DK" sz="1600" dirty="0"/>
          </a:p>
        </p:txBody>
      </p:sp>
    </p:spTree>
    <p:extLst>
      <p:ext uri="{BB962C8B-B14F-4D97-AF65-F5344CB8AC3E}">
        <p14:creationId xmlns:p14="http://schemas.microsoft.com/office/powerpoint/2010/main" val="4953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77" grpId="0"/>
      <p:bldP spid="78" grpId="0"/>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07DFF-D095-447D-8C58-2BD85084C3ED}"/>
              </a:ext>
            </a:extLst>
          </p:cNvPr>
          <p:cNvSpPr>
            <a:spLocks noGrp="1"/>
          </p:cNvSpPr>
          <p:nvPr>
            <p:ph type="title"/>
          </p:nvPr>
        </p:nvSpPr>
        <p:spPr>
          <a:xfrm>
            <a:off x="410400" y="835299"/>
            <a:ext cx="10962000" cy="671967"/>
          </a:xfrm>
        </p:spPr>
        <p:txBody>
          <a:bodyPr/>
          <a:lstStyle/>
          <a:p>
            <a:r>
              <a:rPr lang="da-DK" dirty="0" err="1"/>
              <a:t>Investigating</a:t>
            </a:r>
            <a:r>
              <a:rPr lang="da-DK" dirty="0"/>
              <a:t> a </a:t>
            </a:r>
            <a:r>
              <a:rPr lang="da-DK" dirty="0" err="1"/>
              <a:t>specific</a:t>
            </a:r>
            <a:r>
              <a:rPr lang="da-DK" dirty="0"/>
              <a:t> design</a:t>
            </a:r>
          </a:p>
        </p:txBody>
      </p:sp>
      <p:sp>
        <p:nvSpPr>
          <p:cNvPr id="4" name="Pladsholder til dato 3">
            <a:extLst>
              <a:ext uri="{FF2B5EF4-FFF2-40B4-BE49-F238E27FC236}">
                <a16:creationId xmlns:a16="http://schemas.microsoft.com/office/drawing/2014/main" id="{A6CFCF91-9BD7-4579-B3CB-4EF73000478D}"/>
              </a:ext>
            </a:extLst>
          </p:cNvPr>
          <p:cNvSpPr>
            <a:spLocks noGrp="1"/>
          </p:cNvSpPr>
          <p:nvPr>
            <p:ph type="dt" sz="half" idx="20"/>
          </p:nvPr>
        </p:nvSpPr>
        <p:spPr/>
        <p:txBody>
          <a:bodyPr/>
          <a:lstStyle/>
          <a:p>
            <a:fld id="{924BC23C-2A75-4D3C-93D6-B1B58929B8DB}" type="datetime1">
              <a:rPr lang="en-GB" smtClean="0"/>
              <a:t>21/05/2021</a:t>
            </a:fld>
            <a:endParaRPr lang="en-GB" dirty="0"/>
          </a:p>
        </p:txBody>
      </p:sp>
      <p:sp>
        <p:nvSpPr>
          <p:cNvPr id="5" name="Pladsholder til slidenummer 4">
            <a:extLst>
              <a:ext uri="{FF2B5EF4-FFF2-40B4-BE49-F238E27FC236}">
                <a16:creationId xmlns:a16="http://schemas.microsoft.com/office/drawing/2014/main" id="{D56004B5-C7DA-4F8C-831E-00614C2EE290}"/>
              </a:ext>
            </a:extLst>
          </p:cNvPr>
          <p:cNvSpPr>
            <a:spLocks noGrp="1"/>
          </p:cNvSpPr>
          <p:nvPr>
            <p:ph type="sldNum" sz="quarter" idx="22"/>
          </p:nvPr>
        </p:nvSpPr>
        <p:spPr/>
        <p:txBody>
          <a:bodyPr/>
          <a:lstStyle/>
          <a:p>
            <a:fld id="{45D37B1E-C366-494F-A587-962AD9AABC83}" type="slidenum">
              <a:rPr lang="en-GB" smtClean="0"/>
              <a:pPr/>
              <a:t>24</a:t>
            </a:fld>
            <a:endParaRPr lang="en-GB" dirty="0"/>
          </a:p>
        </p:txBody>
      </p:sp>
      <p:sp>
        <p:nvSpPr>
          <p:cNvPr id="7" name="Tekstfelt 6">
            <a:extLst>
              <a:ext uri="{FF2B5EF4-FFF2-40B4-BE49-F238E27FC236}">
                <a16:creationId xmlns:a16="http://schemas.microsoft.com/office/drawing/2014/main" id="{95C05D5B-97E0-4D62-B5D2-D25464BE497E}"/>
              </a:ext>
            </a:extLst>
          </p:cNvPr>
          <p:cNvSpPr txBox="1"/>
          <p:nvPr/>
        </p:nvSpPr>
        <p:spPr>
          <a:xfrm>
            <a:off x="7820217" y="274320"/>
            <a:ext cx="4300857"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dirty="0" err="1"/>
              <a:t>theoretical</a:t>
            </a:r>
            <a:r>
              <a:rPr lang="da-DK" sz="1600" dirty="0"/>
              <a:t> and </a:t>
            </a:r>
            <a:r>
              <a:rPr lang="da-DK" sz="1600" b="1" dirty="0" err="1"/>
              <a:t>empirical</a:t>
            </a:r>
            <a:r>
              <a:rPr lang="da-DK" sz="1600" dirty="0"/>
              <a:t> </a:t>
            </a:r>
            <a:r>
              <a:rPr lang="da-DK" sz="1600" dirty="0" err="1"/>
              <a:t>answers</a:t>
            </a:r>
            <a:endParaRPr lang="da-DK" sz="1600" dirty="0"/>
          </a:p>
        </p:txBody>
      </p:sp>
      <p:sp>
        <p:nvSpPr>
          <p:cNvPr id="8" name="Pladsholder til indhold 7">
            <a:extLst>
              <a:ext uri="{FF2B5EF4-FFF2-40B4-BE49-F238E27FC236}">
                <a16:creationId xmlns:a16="http://schemas.microsoft.com/office/drawing/2014/main" id="{B7EFC716-D250-4562-B54B-92BCEFA7F660}"/>
              </a:ext>
            </a:extLst>
          </p:cNvPr>
          <p:cNvSpPr>
            <a:spLocks noGrp="1"/>
          </p:cNvSpPr>
          <p:nvPr>
            <p:ph sz="quarter" idx="19"/>
          </p:nvPr>
        </p:nvSpPr>
        <p:spPr>
          <a:xfrm>
            <a:off x="411163" y="1779413"/>
            <a:ext cx="10961237" cy="3864462"/>
          </a:xfrm>
        </p:spPr>
        <p:txBody>
          <a:bodyPr/>
          <a:lstStyle/>
          <a:p>
            <a:pPr marL="0" indent="0">
              <a:buNone/>
            </a:pPr>
            <a:r>
              <a:rPr lang="da-DK" sz="2000" dirty="0"/>
              <a:t>Teacher Education, First Language </a:t>
            </a:r>
            <a:r>
              <a:rPr lang="da-DK" sz="2000" dirty="0" err="1"/>
              <a:t>course</a:t>
            </a:r>
            <a:r>
              <a:rPr lang="da-DK" sz="2000" dirty="0"/>
              <a:t>, </a:t>
            </a:r>
            <a:r>
              <a:rPr lang="da-DK" sz="2000" dirty="0" err="1"/>
              <a:t>investigated</a:t>
            </a:r>
            <a:r>
              <a:rPr lang="da-DK" sz="2000" dirty="0"/>
              <a:t> with Design </a:t>
            </a:r>
            <a:r>
              <a:rPr lang="da-DK" sz="2000" dirty="0" err="1"/>
              <a:t>Based</a:t>
            </a:r>
            <a:r>
              <a:rPr lang="da-DK" sz="2000" dirty="0"/>
              <a:t> Research</a:t>
            </a:r>
          </a:p>
          <a:p>
            <a:pPr>
              <a:buFont typeface="Wingdings" panose="05000000000000000000" pitchFamily="2" charset="2"/>
              <a:buChar char="§"/>
            </a:pPr>
            <a:r>
              <a:rPr lang="da-DK" sz="2000" dirty="0"/>
              <a:t>Practice problem: </a:t>
            </a:r>
            <a:r>
              <a:rPr lang="da-DK" sz="2000" dirty="0" err="1"/>
              <a:t>experienced</a:t>
            </a:r>
            <a:r>
              <a:rPr lang="da-DK" sz="2000" dirty="0"/>
              <a:t> problem in </a:t>
            </a:r>
            <a:r>
              <a:rPr lang="da-DK" sz="2000" dirty="0" err="1"/>
              <a:t>connecting</a:t>
            </a:r>
            <a:r>
              <a:rPr lang="da-DK" sz="2000" dirty="0"/>
              <a:t> </a:t>
            </a:r>
            <a:r>
              <a:rPr lang="da-DK" sz="2000" dirty="0" err="1"/>
              <a:t>curricular</a:t>
            </a:r>
            <a:r>
              <a:rPr lang="da-DK" sz="2000" dirty="0"/>
              <a:t> learning and practice</a:t>
            </a:r>
          </a:p>
          <a:p>
            <a:pPr>
              <a:buFont typeface="Wingdings" panose="05000000000000000000" pitchFamily="2" charset="2"/>
              <a:buChar char="§"/>
            </a:pPr>
            <a:endParaRPr lang="da-DK" sz="2000" dirty="0"/>
          </a:p>
          <a:p>
            <a:pPr>
              <a:buFont typeface="Wingdings" panose="05000000000000000000" pitchFamily="2" charset="2"/>
              <a:buChar char="§"/>
            </a:pPr>
            <a:r>
              <a:rPr lang="da-DK" sz="2000" dirty="0"/>
              <a:t>Design: </a:t>
            </a:r>
          </a:p>
          <a:p>
            <a:pPr lvl="1">
              <a:buFont typeface="Wingdings" panose="05000000000000000000" pitchFamily="2" charset="2"/>
              <a:buChar char="§"/>
            </a:pPr>
            <a:r>
              <a:rPr lang="da-DK" sz="1800" dirty="0"/>
              <a:t>As part of </a:t>
            </a:r>
            <a:r>
              <a:rPr lang="da-DK" sz="1800" dirty="0" err="1"/>
              <a:t>their</a:t>
            </a:r>
            <a:r>
              <a:rPr lang="da-DK" sz="1800" dirty="0"/>
              <a:t> </a:t>
            </a:r>
            <a:r>
              <a:rPr lang="da-DK" sz="1800" dirty="0" err="1"/>
              <a:t>course</a:t>
            </a:r>
            <a:r>
              <a:rPr lang="da-DK" sz="1800" dirty="0"/>
              <a:t>, the students </a:t>
            </a:r>
            <a:r>
              <a:rPr lang="da-DK" sz="1800" dirty="0" err="1"/>
              <a:t>taught</a:t>
            </a:r>
            <a:r>
              <a:rPr lang="da-DK" sz="1800" dirty="0"/>
              <a:t> a </a:t>
            </a:r>
            <a:r>
              <a:rPr lang="da-DK" sz="1800" dirty="0" err="1"/>
              <a:t>module</a:t>
            </a:r>
            <a:r>
              <a:rPr lang="da-DK" sz="1800" dirty="0"/>
              <a:t> in a </a:t>
            </a:r>
            <a:r>
              <a:rPr lang="da-DK" sz="1800" dirty="0" err="1"/>
              <a:t>primary</a:t>
            </a:r>
            <a:r>
              <a:rPr lang="da-DK" sz="1800" dirty="0"/>
              <a:t> school class - </a:t>
            </a:r>
            <a:r>
              <a:rPr lang="da-DK" sz="1800" i="1" dirty="0"/>
              <a:t>on a </a:t>
            </a:r>
            <a:r>
              <a:rPr lang="da-DK" sz="1800" i="1" dirty="0" err="1"/>
              <a:t>course</a:t>
            </a:r>
            <a:r>
              <a:rPr lang="da-DK" sz="1800" i="1" dirty="0"/>
              <a:t> </a:t>
            </a:r>
            <a:r>
              <a:rPr lang="da-DK" sz="1800" i="1" dirty="0" err="1"/>
              <a:t>topic</a:t>
            </a:r>
            <a:r>
              <a:rPr lang="da-DK" sz="1800" i="1" dirty="0"/>
              <a:t> </a:t>
            </a:r>
            <a:endParaRPr lang="da-DK" sz="1800" dirty="0"/>
          </a:p>
          <a:p>
            <a:pPr lvl="1">
              <a:buFont typeface="Wingdings" panose="05000000000000000000" pitchFamily="2" charset="2"/>
              <a:buChar char="§"/>
            </a:pPr>
            <a:r>
              <a:rPr lang="da-DK" sz="1800" dirty="0" err="1"/>
              <a:t>Reflection</a:t>
            </a:r>
            <a:r>
              <a:rPr lang="da-DK" sz="1800" dirty="0"/>
              <a:t> in </a:t>
            </a:r>
            <a:r>
              <a:rPr lang="da-DK" sz="1800" dirty="0" err="1"/>
              <a:t>group</a:t>
            </a:r>
            <a:r>
              <a:rPr lang="da-DK" sz="1800" dirty="0"/>
              <a:t> </a:t>
            </a:r>
            <a:r>
              <a:rPr lang="da-DK" sz="1800" dirty="0" err="1"/>
              <a:t>afterwards</a:t>
            </a:r>
            <a:r>
              <a:rPr lang="da-DK" sz="1800" dirty="0"/>
              <a:t>, </a:t>
            </a:r>
            <a:r>
              <a:rPr lang="da-DK" sz="1800" dirty="0" err="1"/>
              <a:t>written</a:t>
            </a:r>
            <a:r>
              <a:rPr lang="da-DK" sz="1800" dirty="0"/>
              <a:t> </a:t>
            </a:r>
            <a:r>
              <a:rPr lang="da-DK" sz="1800" dirty="0" err="1"/>
              <a:t>assignment</a:t>
            </a:r>
            <a:r>
              <a:rPr lang="da-DK" sz="1800" dirty="0"/>
              <a:t>, class </a:t>
            </a:r>
            <a:r>
              <a:rPr lang="da-DK" sz="1800" dirty="0" err="1"/>
              <a:t>presentation</a:t>
            </a:r>
            <a:endParaRPr lang="da-DK" sz="18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r>
              <a:rPr lang="da-DK" sz="2000" dirty="0"/>
              <a:t>Research </a:t>
            </a:r>
            <a:r>
              <a:rPr lang="da-DK" sz="2000" dirty="0" err="1"/>
              <a:t>questions</a:t>
            </a:r>
            <a:endParaRPr lang="da-DK" sz="2000" dirty="0"/>
          </a:p>
          <a:p>
            <a:pPr lvl="1">
              <a:buFont typeface="Wingdings" panose="05000000000000000000" pitchFamily="2" charset="2"/>
              <a:buChar char="§"/>
            </a:pPr>
            <a:r>
              <a:rPr lang="en-GB" sz="1800" i="1" dirty="0"/>
              <a:t>How do situational demands transform between the two life-settings?</a:t>
            </a:r>
          </a:p>
          <a:p>
            <a:pPr lvl="1">
              <a:buFont typeface="Wingdings" panose="05000000000000000000" pitchFamily="2" charset="2"/>
              <a:buChar char="§"/>
            </a:pPr>
            <a:r>
              <a:rPr lang="en-GB" sz="1800" i="1" dirty="0"/>
              <a:t>What knowledge is transferred between the two life-settings and how is it transformed and resituated?</a:t>
            </a:r>
          </a:p>
          <a:p>
            <a:pPr marL="0" indent="0">
              <a:buNone/>
            </a:pPr>
            <a:endParaRPr lang="da-DK" sz="1400" dirty="0"/>
          </a:p>
          <a:p>
            <a:pPr marL="0" indent="0">
              <a:buNone/>
            </a:pPr>
            <a:r>
              <a:rPr lang="da-DK" sz="1400" dirty="0"/>
              <a:t>Hachmann 2020; Dohn &amp; Hachmann 2020; Hachmann &amp; Dohn 2018</a:t>
            </a:r>
          </a:p>
        </p:txBody>
      </p:sp>
      <p:pic>
        <p:nvPicPr>
          <p:cNvPr id="10" name="Pladsholder til indhold 3" descr="../../Desktop/Skærmbillede%202018-10-12%20kl.%2008.00.46.png">
            <a:extLst>
              <a:ext uri="{FF2B5EF4-FFF2-40B4-BE49-F238E27FC236}">
                <a16:creationId xmlns:a16="http://schemas.microsoft.com/office/drawing/2014/main" id="{48F03A41-37FC-4383-AE91-A2B0262EBCD8}"/>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56" y="3852500"/>
            <a:ext cx="4468979" cy="1699254"/>
          </a:xfrm>
          <a:prstGeom prst="rect">
            <a:avLst/>
          </a:prstGeom>
          <a:noFill/>
          <a:ln>
            <a:solidFill>
              <a:schemeClr val="tx1"/>
            </a:solidFill>
          </a:ln>
        </p:spPr>
      </p:pic>
      <p:pic>
        <p:nvPicPr>
          <p:cNvPr id="11" name="Billede 10">
            <a:extLst>
              <a:ext uri="{FF2B5EF4-FFF2-40B4-BE49-F238E27FC236}">
                <a16:creationId xmlns:a16="http://schemas.microsoft.com/office/drawing/2014/main" id="{1CF25806-85DB-4D07-ABF3-F38089708B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020965" y="3852499"/>
            <a:ext cx="2351435" cy="1699255"/>
          </a:xfrm>
          <a:prstGeom prst="rect">
            <a:avLst/>
          </a:prstGeom>
          <a:ln>
            <a:solidFill>
              <a:schemeClr val="tx1"/>
            </a:solidFill>
          </a:ln>
        </p:spPr>
      </p:pic>
      <p:pic>
        <p:nvPicPr>
          <p:cNvPr id="6" name="Billede 5" descr="Et billede, der indeholder mand, person, indendørs, skjorte&#10;&#10;Automatisk genereret beskrivelse">
            <a:extLst>
              <a:ext uri="{FF2B5EF4-FFF2-40B4-BE49-F238E27FC236}">
                <a16:creationId xmlns:a16="http://schemas.microsoft.com/office/drawing/2014/main" id="{5845AA45-130B-4756-974E-CF1AE4EEACC2}"/>
              </a:ext>
            </a:extLst>
          </p:cNvPr>
          <p:cNvPicPr>
            <a:picLocks noChangeAspect="1"/>
          </p:cNvPicPr>
          <p:nvPr/>
        </p:nvPicPr>
        <p:blipFill rotWithShape="1">
          <a:blip r:embed="rId4">
            <a:extLst>
              <a:ext uri="{28A0092B-C50C-407E-A947-70E740481C1C}">
                <a14:useLocalDpi xmlns:a14="http://schemas.microsoft.com/office/drawing/2010/main" val="0"/>
              </a:ext>
            </a:extLst>
          </a:blip>
          <a:srcRect l="22790" r="45562" b="36961"/>
          <a:stretch/>
        </p:blipFill>
        <p:spPr>
          <a:xfrm>
            <a:off x="10196682" y="751133"/>
            <a:ext cx="1734536" cy="1784413"/>
          </a:xfrm>
          <a:prstGeom prst="rect">
            <a:avLst/>
          </a:prstGeom>
        </p:spPr>
      </p:pic>
    </p:spTree>
    <p:extLst>
      <p:ext uri="{BB962C8B-B14F-4D97-AF65-F5344CB8AC3E}">
        <p14:creationId xmlns:p14="http://schemas.microsoft.com/office/powerpoint/2010/main" val="29618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4A229-2029-4986-AD58-DD47F4BFB0DC}"/>
              </a:ext>
            </a:extLst>
          </p:cNvPr>
          <p:cNvSpPr>
            <a:spLocks noGrp="1"/>
          </p:cNvSpPr>
          <p:nvPr>
            <p:ph type="title"/>
          </p:nvPr>
        </p:nvSpPr>
        <p:spPr>
          <a:xfrm>
            <a:off x="410400" y="744160"/>
            <a:ext cx="10962000" cy="671967"/>
          </a:xfrm>
        </p:spPr>
        <p:txBody>
          <a:bodyPr/>
          <a:lstStyle/>
          <a:p>
            <a:r>
              <a:rPr lang="da-DK" dirty="0" err="1"/>
              <a:t>Investigating</a:t>
            </a:r>
            <a:r>
              <a:rPr lang="da-DK" dirty="0"/>
              <a:t> a </a:t>
            </a:r>
            <a:r>
              <a:rPr lang="da-DK" dirty="0" err="1"/>
              <a:t>specific</a:t>
            </a:r>
            <a:r>
              <a:rPr lang="da-DK" dirty="0"/>
              <a:t> design: Data</a:t>
            </a:r>
          </a:p>
        </p:txBody>
      </p:sp>
      <p:sp>
        <p:nvSpPr>
          <p:cNvPr id="3" name="Pladsholder til indhold 2">
            <a:extLst>
              <a:ext uri="{FF2B5EF4-FFF2-40B4-BE49-F238E27FC236}">
                <a16:creationId xmlns:a16="http://schemas.microsoft.com/office/drawing/2014/main" id="{55774F90-1D2F-42E0-B06E-041F08529264}"/>
              </a:ext>
            </a:extLst>
          </p:cNvPr>
          <p:cNvSpPr>
            <a:spLocks noGrp="1"/>
          </p:cNvSpPr>
          <p:nvPr>
            <p:ph sz="quarter" idx="19"/>
          </p:nvPr>
        </p:nvSpPr>
        <p:spPr>
          <a:xfrm>
            <a:off x="411163" y="1909238"/>
            <a:ext cx="10961237" cy="3864462"/>
          </a:xfrm>
        </p:spPr>
        <p:txBody>
          <a:bodyPr/>
          <a:lstStyle/>
          <a:p>
            <a:pPr>
              <a:buFont typeface="Wingdings" panose="05000000000000000000" pitchFamily="2" charset="2"/>
              <a:buChar char="§"/>
            </a:pPr>
            <a:r>
              <a:rPr lang="da-DK" sz="2000" dirty="0"/>
              <a:t>Observation &amp; video </a:t>
            </a:r>
            <a:r>
              <a:rPr lang="da-DK" sz="2000" dirty="0" err="1"/>
              <a:t>recording</a:t>
            </a:r>
            <a:r>
              <a:rPr lang="da-DK" sz="2000" dirty="0"/>
              <a:t> of all </a:t>
            </a:r>
            <a:r>
              <a:rPr lang="da-DK" sz="2000" dirty="0" err="1"/>
              <a:t>classes</a:t>
            </a:r>
            <a:r>
              <a:rPr lang="da-DK" sz="2000" dirty="0"/>
              <a:t> </a:t>
            </a:r>
          </a:p>
          <a:p>
            <a:pPr lvl="1">
              <a:buFont typeface="Wingdings" panose="05000000000000000000" pitchFamily="2" charset="2"/>
              <a:buChar char="§"/>
            </a:pPr>
            <a:r>
              <a:rPr lang="da-DK" sz="1800" dirty="0"/>
              <a:t>at Teacher Education (TE) </a:t>
            </a:r>
          </a:p>
          <a:p>
            <a:pPr lvl="1">
              <a:buFont typeface="Wingdings" panose="05000000000000000000" pitchFamily="2" charset="2"/>
              <a:buChar char="§"/>
            </a:pPr>
            <a:r>
              <a:rPr lang="da-DK" sz="1800" dirty="0"/>
              <a:t>at </a:t>
            </a:r>
            <a:r>
              <a:rPr lang="da-DK" sz="1800" dirty="0" err="1"/>
              <a:t>primary</a:t>
            </a:r>
            <a:r>
              <a:rPr lang="da-DK" sz="1800" dirty="0"/>
              <a:t> school (PS)</a:t>
            </a:r>
          </a:p>
          <a:p>
            <a:pPr>
              <a:buFont typeface="Wingdings" panose="05000000000000000000" pitchFamily="2" charset="2"/>
              <a:buChar char="§"/>
            </a:pPr>
            <a:r>
              <a:rPr lang="da-DK" sz="2000" dirty="0"/>
              <a:t>Focus </a:t>
            </a:r>
            <a:r>
              <a:rPr lang="da-DK" sz="2000" dirty="0" err="1"/>
              <a:t>group</a:t>
            </a:r>
            <a:r>
              <a:rPr lang="da-DK" sz="2000" dirty="0"/>
              <a:t> interviews with student </a:t>
            </a:r>
            <a:r>
              <a:rPr lang="da-DK" sz="2000" dirty="0" err="1"/>
              <a:t>groups</a:t>
            </a:r>
            <a:r>
              <a:rPr lang="da-DK" sz="2000" dirty="0"/>
              <a:t> </a:t>
            </a:r>
            <a:r>
              <a:rPr lang="da-DK" sz="2000" dirty="0" err="1"/>
              <a:t>after</a:t>
            </a:r>
            <a:r>
              <a:rPr lang="da-DK" sz="2000" dirty="0"/>
              <a:t> </a:t>
            </a:r>
            <a:r>
              <a:rPr lang="da-DK" sz="2000" dirty="0" err="1"/>
              <a:t>primary</a:t>
            </a:r>
            <a:r>
              <a:rPr lang="da-DK" sz="2000" dirty="0"/>
              <a:t> school </a:t>
            </a:r>
            <a:r>
              <a:rPr lang="da-DK" sz="2000" dirty="0" err="1"/>
              <a:t>modules</a:t>
            </a:r>
            <a:endParaRPr lang="da-DK" sz="2000" dirty="0"/>
          </a:p>
          <a:p>
            <a:pPr>
              <a:buFont typeface="Wingdings" panose="05000000000000000000" pitchFamily="2" charset="2"/>
              <a:buChar char="§"/>
            </a:pPr>
            <a:r>
              <a:rPr lang="da-DK" sz="2000" dirty="0"/>
              <a:t>Analysis of student essays</a:t>
            </a:r>
          </a:p>
          <a:p>
            <a:pPr marL="0" indent="0">
              <a:buNone/>
            </a:pPr>
            <a:endParaRPr lang="da-DK" dirty="0"/>
          </a:p>
        </p:txBody>
      </p:sp>
      <p:sp>
        <p:nvSpPr>
          <p:cNvPr id="4" name="Pladsholder til dato 3">
            <a:extLst>
              <a:ext uri="{FF2B5EF4-FFF2-40B4-BE49-F238E27FC236}">
                <a16:creationId xmlns:a16="http://schemas.microsoft.com/office/drawing/2014/main" id="{4197EC4D-2DA7-4330-A8F5-D99C0635372D}"/>
              </a:ext>
            </a:extLst>
          </p:cNvPr>
          <p:cNvSpPr>
            <a:spLocks noGrp="1"/>
          </p:cNvSpPr>
          <p:nvPr>
            <p:ph type="dt" sz="half" idx="20"/>
          </p:nvPr>
        </p:nvSpPr>
        <p:spPr/>
        <p:txBody>
          <a:bodyPr/>
          <a:lstStyle/>
          <a:p>
            <a:fld id="{B677B83E-2967-4B9E-AE14-0BE4CFA65F8F}" type="datetime1">
              <a:rPr lang="en-GB" smtClean="0"/>
              <a:t>21/05/2021</a:t>
            </a:fld>
            <a:endParaRPr lang="en-GB" dirty="0"/>
          </a:p>
        </p:txBody>
      </p:sp>
      <p:sp>
        <p:nvSpPr>
          <p:cNvPr id="5" name="Pladsholder til slidenummer 4">
            <a:extLst>
              <a:ext uri="{FF2B5EF4-FFF2-40B4-BE49-F238E27FC236}">
                <a16:creationId xmlns:a16="http://schemas.microsoft.com/office/drawing/2014/main" id="{636A9D82-2E54-4A84-83F6-C802712D0D6B}"/>
              </a:ext>
            </a:extLst>
          </p:cNvPr>
          <p:cNvSpPr>
            <a:spLocks noGrp="1"/>
          </p:cNvSpPr>
          <p:nvPr>
            <p:ph type="sldNum" sz="quarter" idx="22"/>
          </p:nvPr>
        </p:nvSpPr>
        <p:spPr/>
        <p:txBody>
          <a:bodyPr/>
          <a:lstStyle/>
          <a:p>
            <a:fld id="{45D37B1E-C366-494F-A587-962AD9AABC83}" type="slidenum">
              <a:rPr lang="en-GB" smtClean="0"/>
              <a:pPr/>
              <a:t>25</a:t>
            </a:fld>
            <a:endParaRPr lang="en-GB" dirty="0"/>
          </a:p>
        </p:txBody>
      </p:sp>
      <p:sp>
        <p:nvSpPr>
          <p:cNvPr id="6" name="Tekstfelt 5">
            <a:extLst>
              <a:ext uri="{FF2B5EF4-FFF2-40B4-BE49-F238E27FC236}">
                <a16:creationId xmlns:a16="http://schemas.microsoft.com/office/drawing/2014/main" id="{790787F6-042F-44D6-8DD5-CF7575AD6154}"/>
              </a:ext>
            </a:extLst>
          </p:cNvPr>
          <p:cNvSpPr txBox="1"/>
          <p:nvPr/>
        </p:nvSpPr>
        <p:spPr>
          <a:xfrm>
            <a:off x="7820217" y="274320"/>
            <a:ext cx="4300857"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dirty="0" err="1"/>
              <a:t>theoretical</a:t>
            </a:r>
            <a:r>
              <a:rPr lang="da-DK" sz="1600" dirty="0"/>
              <a:t> and </a:t>
            </a:r>
            <a:r>
              <a:rPr lang="da-DK" sz="1600" b="1" dirty="0" err="1"/>
              <a:t>empirical</a:t>
            </a:r>
            <a:r>
              <a:rPr lang="da-DK" sz="1600" dirty="0"/>
              <a:t> </a:t>
            </a:r>
            <a:r>
              <a:rPr lang="da-DK" sz="1600" dirty="0" err="1"/>
              <a:t>answers</a:t>
            </a:r>
            <a:endParaRPr lang="da-DK" sz="1600" dirty="0"/>
          </a:p>
        </p:txBody>
      </p:sp>
      <p:pic>
        <p:nvPicPr>
          <p:cNvPr id="7" name="Pladsholder til indhold 3" descr="../../Desktop/Skærmbillede%202018-10-12%20kl.%2008.00.46.png">
            <a:extLst>
              <a:ext uri="{FF2B5EF4-FFF2-40B4-BE49-F238E27FC236}">
                <a16:creationId xmlns:a16="http://schemas.microsoft.com/office/drawing/2014/main" id="{DDD5B317-BA7F-469A-BCC9-A4F93EEA4F5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920" y="4127708"/>
            <a:ext cx="4468979" cy="1699254"/>
          </a:xfrm>
          <a:prstGeom prst="rect">
            <a:avLst/>
          </a:prstGeom>
          <a:noFill/>
          <a:ln>
            <a:solidFill>
              <a:schemeClr val="tx1"/>
            </a:solidFill>
          </a:ln>
        </p:spPr>
      </p:pic>
      <p:pic>
        <p:nvPicPr>
          <p:cNvPr id="8" name="Billede 7">
            <a:extLst>
              <a:ext uri="{FF2B5EF4-FFF2-40B4-BE49-F238E27FC236}">
                <a16:creationId xmlns:a16="http://schemas.microsoft.com/office/drawing/2014/main" id="{29444E2F-A822-46C6-90EB-C3461F6AAB5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35218" y="4139215"/>
            <a:ext cx="2351435" cy="1699255"/>
          </a:xfrm>
          <a:prstGeom prst="rect">
            <a:avLst/>
          </a:prstGeom>
          <a:ln>
            <a:solidFill>
              <a:schemeClr val="tx1"/>
            </a:solidFill>
          </a:ln>
        </p:spPr>
      </p:pic>
      <p:pic>
        <p:nvPicPr>
          <p:cNvPr id="9" name="Billede 8" descr="Et billede, der indeholder mand, person, indendørs, skjorte&#10;&#10;Automatisk genereret beskrivelse">
            <a:extLst>
              <a:ext uri="{FF2B5EF4-FFF2-40B4-BE49-F238E27FC236}">
                <a16:creationId xmlns:a16="http://schemas.microsoft.com/office/drawing/2014/main" id="{4A890033-7674-4641-9035-F41030BB1E53}"/>
              </a:ext>
            </a:extLst>
          </p:cNvPr>
          <p:cNvPicPr>
            <a:picLocks noChangeAspect="1"/>
          </p:cNvPicPr>
          <p:nvPr/>
        </p:nvPicPr>
        <p:blipFill rotWithShape="1">
          <a:blip r:embed="rId4">
            <a:extLst>
              <a:ext uri="{28A0092B-C50C-407E-A947-70E740481C1C}">
                <a14:useLocalDpi xmlns:a14="http://schemas.microsoft.com/office/drawing/2010/main" val="0"/>
              </a:ext>
            </a:extLst>
          </a:blip>
          <a:srcRect l="22790" r="45562" b="36961"/>
          <a:stretch/>
        </p:blipFill>
        <p:spPr>
          <a:xfrm>
            <a:off x="10196682" y="751133"/>
            <a:ext cx="1734536" cy="1784413"/>
          </a:xfrm>
          <a:prstGeom prst="rect">
            <a:avLst/>
          </a:prstGeom>
        </p:spPr>
      </p:pic>
    </p:spTree>
    <p:extLst>
      <p:ext uri="{BB962C8B-B14F-4D97-AF65-F5344CB8AC3E}">
        <p14:creationId xmlns:p14="http://schemas.microsoft.com/office/powerpoint/2010/main" val="3576258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4A229-2029-4986-AD58-DD47F4BFB0DC}"/>
              </a:ext>
            </a:extLst>
          </p:cNvPr>
          <p:cNvSpPr>
            <a:spLocks noGrp="1"/>
          </p:cNvSpPr>
          <p:nvPr>
            <p:ph type="title"/>
          </p:nvPr>
        </p:nvSpPr>
        <p:spPr>
          <a:xfrm>
            <a:off x="410400" y="744160"/>
            <a:ext cx="10962000" cy="671967"/>
          </a:xfrm>
        </p:spPr>
        <p:txBody>
          <a:bodyPr/>
          <a:lstStyle/>
          <a:p>
            <a:r>
              <a:rPr lang="da-DK" dirty="0" err="1"/>
              <a:t>Investigating</a:t>
            </a:r>
            <a:r>
              <a:rPr lang="da-DK" dirty="0"/>
              <a:t> a </a:t>
            </a:r>
            <a:r>
              <a:rPr lang="da-DK" dirty="0" err="1"/>
              <a:t>specific</a:t>
            </a:r>
            <a:r>
              <a:rPr lang="da-DK" dirty="0"/>
              <a:t> design: </a:t>
            </a:r>
            <a:r>
              <a:rPr lang="da-DK" dirty="0" err="1"/>
              <a:t>Results</a:t>
            </a:r>
            <a:endParaRPr lang="da-DK" dirty="0"/>
          </a:p>
        </p:txBody>
      </p:sp>
      <p:sp>
        <p:nvSpPr>
          <p:cNvPr id="3" name="Pladsholder til indhold 2">
            <a:extLst>
              <a:ext uri="{FF2B5EF4-FFF2-40B4-BE49-F238E27FC236}">
                <a16:creationId xmlns:a16="http://schemas.microsoft.com/office/drawing/2014/main" id="{55774F90-1D2F-42E0-B06E-041F08529264}"/>
              </a:ext>
            </a:extLst>
          </p:cNvPr>
          <p:cNvSpPr>
            <a:spLocks noGrp="1"/>
          </p:cNvSpPr>
          <p:nvPr>
            <p:ph sz="quarter" idx="19"/>
          </p:nvPr>
        </p:nvSpPr>
        <p:spPr>
          <a:xfrm>
            <a:off x="411163" y="1580765"/>
            <a:ext cx="10961237" cy="3864462"/>
          </a:xfrm>
        </p:spPr>
        <p:txBody>
          <a:bodyPr/>
          <a:lstStyle/>
          <a:p>
            <a:pPr>
              <a:buFont typeface="Wingdings" panose="05000000000000000000" pitchFamily="2" charset="2"/>
              <a:buChar char="§"/>
            </a:pPr>
            <a:r>
              <a:rPr lang="da-DK" sz="2000" dirty="0"/>
              <a:t>Change in </a:t>
            </a:r>
            <a:r>
              <a:rPr lang="da-DK" sz="2000" dirty="0" err="1"/>
              <a:t>situational</a:t>
            </a:r>
            <a:r>
              <a:rPr lang="da-DK" sz="2000" dirty="0"/>
              <a:t> </a:t>
            </a:r>
            <a:r>
              <a:rPr lang="da-DK" sz="2000" dirty="0" err="1"/>
              <a:t>demands</a:t>
            </a:r>
            <a:r>
              <a:rPr lang="da-DK" sz="2000" dirty="0"/>
              <a:t>: </a:t>
            </a:r>
          </a:p>
          <a:p>
            <a:pPr lvl="1">
              <a:buFont typeface="Wingdings" panose="05000000000000000000" pitchFamily="2" charset="2"/>
              <a:buChar char="§"/>
            </a:pPr>
            <a:r>
              <a:rPr lang="da-DK" sz="1800" dirty="0"/>
              <a:t>TE: </a:t>
            </a:r>
            <a:r>
              <a:rPr lang="da-DK" sz="1800" dirty="0" err="1"/>
              <a:t>educational</a:t>
            </a:r>
            <a:r>
              <a:rPr lang="da-DK" sz="1800" dirty="0"/>
              <a:t> </a:t>
            </a:r>
            <a:r>
              <a:rPr lang="da-DK" sz="1800" dirty="0" err="1"/>
              <a:t>programme</a:t>
            </a:r>
            <a:r>
              <a:rPr lang="da-DK" sz="1800" dirty="0"/>
              <a:t>, students </a:t>
            </a:r>
            <a:r>
              <a:rPr lang="da-DK" sz="1800" dirty="0" err="1"/>
              <a:t>are</a:t>
            </a:r>
            <a:r>
              <a:rPr lang="da-DK" sz="1800" dirty="0"/>
              <a:t> students, TE </a:t>
            </a:r>
            <a:r>
              <a:rPr lang="da-DK" sz="1800" dirty="0" err="1"/>
              <a:t>educator</a:t>
            </a:r>
            <a:r>
              <a:rPr lang="da-DK" sz="1800" dirty="0"/>
              <a:t> has </a:t>
            </a:r>
            <a:r>
              <a:rPr lang="da-DK" sz="1800" dirty="0" err="1"/>
              <a:t>authority</a:t>
            </a:r>
            <a:r>
              <a:rPr lang="da-DK" sz="1800" dirty="0"/>
              <a:t> in a </a:t>
            </a:r>
            <a:r>
              <a:rPr lang="da-DK" sz="1800" dirty="0" err="1"/>
              <a:t>course</a:t>
            </a:r>
            <a:r>
              <a:rPr lang="da-DK" sz="1800" dirty="0"/>
              <a:t>. </a:t>
            </a:r>
          </a:p>
          <a:p>
            <a:pPr lvl="1">
              <a:buFont typeface="Wingdings" panose="05000000000000000000" pitchFamily="2" charset="2"/>
              <a:buChar char="§"/>
            </a:pPr>
            <a:r>
              <a:rPr lang="da-DK" sz="1800" dirty="0"/>
              <a:t>PS: </a:t>
            </a:r>
            <a:r>
              <a:rPr lang="da-DK" sz="1800" dirty="0" err="1">
                <a:sym typeface="Symbol" panose="05050102010706020507" pitchFamily="18" charset="2"/>
              </a:rPr>
              <a:t>ambiguous</a:t>
            </a:r>
            <a:r>
              <a:rPr lang="da-DK" sz="1800" dirty="0">
                <a:sym typeface="Symbol" panose="05050102010706020507" pitchFamily="18" charset="2"/>
              </a:rPr>
              <a:t> professional </a:t>
            </a:r>
            <a:r>
              <a:rPr lang="da-DK" sz="1800" dirty="0" err="1">
                <a:sym typeface="Symbol" panose="05050102010706020507" pitchFamily="18" charset="2"/>
              </a:rPr>
              <a:t>setting</a:t>
            </a:r>
            <a:r>
              <a:rPr lang="da-DK" sz="1800" dirty="0">
                <a:sym typeface="Symbol" panose="05050102010706020507" pitchFamily="18" charset="2"/>
              </a:rPr>
              <a:t>: students </a:t>
            </a:r>
            <a:r>
              <a:rPr lang="da-DK" sz="1800" dirty="0" err="1">
                <a:sym typeface="Symbol" panose="05050102010706020507" pitchFamily="18" charset="2"/>
              </a:rPr>
              <a:t>are</a:t>
            </a:r>
            <a:r>
              <a:rPr lang="da-DK" sz="1800" dirty="0">
                <a:sym typeface="Symbol" panose="05050102010706020507" pitchFamily="18" charset="2"/>
              </a:rPr>
              <a:t> </a:t>
            </a:r>
            <a:r>
              <a:rPr lang="da-DK" sz="1800" dirty="0" err="1">
                <a:sym typeface="Symbol" panose="05050102010706020507" pitchFamily="18" charset="2"/>
              </a:rPr>
              <a:t>delegated</a:t>
            </a:r>
            <a:r>
              <a:rPr lang="da-DK" sz="1800" dirty="0">
                <a:sym typeface="Symbol" panose="05050102010706020507" pitchFamily="18" charset="2"/>
              </a:rPr>
              <a:t> </a:t>
            </a:r>
            <a:r>
              <a:rPr lang="da-DK" sz="1800" dirty="0" err="1">
                <a:sym typeface="Symbol" panose="05050102010706020507" pitchFamily="18" charset="2"/>
              </a:rPr>
              <a:t>authority</a:t>
            </a:r>
            <a:r>
              <a:rPr lang="da-DK" sz="1800" dirty="0">
                <a:sym typeface="Symbol" panose="05050102010706020507" pitchFamily="18" charset="2"/>
              </a:rPr>
              <a:t> ”as a </a:t>
            </a:r>
            <a:r>
              <a:rPr lang="da-DK" sz="1800" dirty="0" err="1">
                <a:sym typeface="Symbol" panose="05050102010706020507" pitchFamily="18" charset="2"/>
              </a:rPr>
              <a:t>practicum</a:t>
            </a:r>
            <a:r>
              <a:rPr lang="da-DK" sz="1800" dirty="0">
                <a:sym typeface="Symbol" panose="05050102010706020507" pitchFamily="18" charset="2"/>
              </a:rPr>
              <a:t> </a:t>
            </a:r>
            <a:r>
              <a:rPr lang="da-DK" sz="1800" dirty="0" err="1">
                <a:sym typeface="Symbol" panose="05050102010706020507" pitchFamily="18" charset="2"/>
              </a:rPr>
              <a:t>experience</a:t>
            </a:r>
            <a:r>
              <a:rPr lang="da-DK" sz="1800" dirty="0">
                <a:sym typeface="Symbol" panose="05050102010706020507" pitchFamily="18" charset="2"/>
              </a:rPr>
              <a:t>”</a:t>
            </a:r>
          </a:p>
          <a:p>
            <a:pPr lvl="2">
              <a:buFont typeface="Wingdings" panose="05000000000000000000" pitchFamily="2" charset="2"/>
              <a:buChar char="§"/>
            </a:pPr>
            <a:r>
              <a:rPr lang="da-DK" sz="1600" dirty="0"/>
              <a:t>PS </a:t>
            </a:r>
            <a:r>
              <a:rPr lang="da-DK" sz="1600" dirty="0" err="1"/>
              <a:t>teacher</a:t>
            </a:r>
            <a:r>
              <a:rPr lang="da-DK" sz="1600" dirty="0"/>
              <a:t>: ”</a:t>
            </a:r>
            <a:r>
              <a:rPr lang="da-DK" sz="1600" dirty="0" err="1"/>
              <a:t>behave</a:t>
            </a:r>
            <a:r>
              <a:rPr lang="da-DK" sz="1600" dirty="0"/>
              <a:t> </a:t>
            </a:r>
            <a:r>
              <a:rPr lang="da-DK" sz="1600" dirty="0" err="1"/>
              <a:t>nicely</a:t>
            </a:r>
            <a:r>
              <a:rPr lang="da-DK" sz="1600" dirty="0"/>
              <a:t> </a:t>
            </a:r>
            <a:r>
              <a:rPr lang="da-DK" sz="1600" dirty="0" err="1"/>
              <a:t>towards</a:t>
            </a:r>
            <a:r>
              <a:rPr lang="da-DK" sz="1600" dirty="0"/>
              <a:t> </a:t>
            </a:r>
            <a:r>
              <a:rPr lang="da-DK" sz="1600" dirty="0" err="1"/>
              <a:t>them</a:t>
            </a:r>
            <a:r>
              <a:rPr lang="da-DK" sz="1600" dirty="0"/>
              <a:t> so </a:t>
            </a:r>
            <a:r>
              <a:rPr lang="da-DK" sz="1600" dirty="0" err="1"/>
              <a:t>they</a:t>
            </a:r>
            <a:r>
              <a:rPr lang="da-DK" sz="1600" dirty="0"/>
              <a:t> </a:t>
            </a:r>
            <a:r>
              <a:rPr lang="da-DK" sz="1600" dirty="0" err="1"/>
              <a:t>can</a:t>
            </a:r>
            <a:r>
              <a:rPr lang="da-DK" sz="1600" dirty="0"/>
              <a:t> </a:t>
            </a:r>
            <a:r>
              <a:rPr lang="da-DK" sz="1600" dirty="0" err="1"/>
              <a:t>learn</a:t>
            </a:r>
            <a:r>
              <a:rPr lang="da-DK" sz="1600" dirty="0"/>
              <a:t>”; pupils </a:t>
            </a:r>
            <a:r>
              <a:rPr lang="da-DK" sz="1600" dirty="0" err="1"/>
              <a:t>challenge</a:t>
            </a:r>
            <a:r>
              <a:rPr lang="da-DK" sz="1600" dirty="0"/>
              <a:t> </a:t>
            </a:r>
            <a:r>
              <a:rPr lang="da-DK" sz="1600" dirty="0" err="1"/>
              <a:t>authority</a:t>
            </a:r>
            <a:r>
              <a:rPr lang="da-DK" sz="1600" dirty="0"/>
              <a:t> (</a:t>
            </a:r>
            <a:r>
              <a:rPr lang="da-DK" sz="1600" dirty="0" err="1"/>
              <a:t>tease</a:t>
            </a:r>
            <a:r>
              <a:rPr lang="da-DK" sz="1600" dirty="0"/>
              <a:t>, </a:t>
            </a:r>
            <a:r>
              <a:rPr lang="da-DK" sz="1600" dirty="0" err="1"/>
              <a:t>make</a:t>
            </a:r>
            <a:r>
              <a:rPr lang="da-DK" sz="1600" dirty="0"/>
              <a:t> </a:t>
            </a:r>
            <a:r>
              <a:rPr lang="da-DK" sz="1600" dirty="0" err="1"/>
              <a:t>comments</a:t>
            </a:r>
            <a:r>
              <a:rPr lang="da-DK" sz="1600" dirty="0"/>
              <a:t>)</a:t>
            </a:r>
          </a:p>
          <a:p>
            <a:pPr>
              <a:spcBef>
                <a:spcPts val="1200"/>
              </a:spcBef>
              <a:buFont typeface="Wingdings" panose="05000000000000000000" pitchFamily="2" charset="2"/>
              <a:buChar char="§"/>
            </a:pPr>
            <a:r>
              <a:rPr lang="da-DK" sz="2000" dirty="0"/>
              <a:t>Knowledge transfer at </a:t>
            </a:r>
            <a:r>
              <a:rPr lang="da-DK" sz="2000" dirty="0" err="1"/>
              <a:t>both</a:t>
            </a:r>
            <a:r>
              <a:rPr lang="da-DK" sz="2000" dirty="0"/>
              <a:t> domain (</a:t>
            </a:r>
            <a:r>
              <a:rPr lang="da-DK" sz="2000" dirty="0" err="1"/>
              <a:t>dramatic</a:t>
            </a:r>
            <a:r>
              <a:rPr lang="da-DK" sz="2000" dirty="0"/>
              <a:t> </a:t>
            </a:r>
            <a:r>
              <a:rPr lang="da-DK" sz="2000" dirty="0" err="1"/>
              <a:t>arc</a:t>
            </a:r>
            <a:r>
              <a:rPr lang="da-DK" sz="2000" dirty="0"/>
              <a:t>) and </a:t>
            </a:r>
            <a:r>
              <a:rPr lang="da-DK" sz="2000" dirty="0" err="1"/>
              <a:t>activity</a:t>
            </a:r>
            <a:r>
              <a:rPr lang="da-DK" sz="2000" dirty="0"/>
              <a:t> </a:t>
            </a:r>
            <a:r>
              <a:rPr lang="da-DK" sz="2000" dirty="0" err="1"/>
              <a:t>level</a:t>
            </a:r>
            <a:r>
              <a:rPr lang="da-DK" sz="2000" dirty="0"/>
              <a:t> (</a:t>
            </a:r>
            <a:r>
              <a:rPr lang="da-DK" sz="2000" dirty="0" err="1"/>
              <a:t>relay</a:t>
            </a:r>
            <a:r>
              <a:rPr lang="da-DK" sz="2000" dirty="0"/>
              <a:t>)</a:t>
            </a:r>
          </a:p>
          <a:p>
            <a:pPr lvl="1">
              <a:buFont typeface="Wingdings" panose="05000000000000000000" pitchFamily="2" charset="2"/>
              <a:buChar char="§"/>
            </a:pPr>
            <a:r>
              <a:rPr lang="da-DK" sz="1800" dirty="0"/>
              <a:t>Transformation to </a:t>
            </a:r>
            <a:r>
              <a:rPr lang="da-DK" sz="1800" dirty="0" err="1"/>
              <a:t>adapt</a:t>
            </a:r>
            <a:r>
              <a:rPr lang="da-DK" sz="1800" dirty="0"/>
              <a:t> to the </a:t>
            </a:r>
            <a:r>
              <a:rPr lang="da-DK" sz="1800" dirty="0" err="1"/>
              <a:t>lower</a:t>
            </a:r>
            <a:r>
              <a:rPr lang="da-DK" sz="1800" dirty="0"/>
              <a:t> </a:t>
            </a:r>
            <a:r>
              <a:rPr lang="da-DK" sz="1800" dirty="0" err="1"/>
              <a:t>academic</a:t>
            </a:r>
            <a:r>
              <a:rPr lang="da-DK" sz="1800" dirty="0"/>
              <a:t> </a:t>
            </a:r>
            <a:r>
              <a:rPr lang="da-DK" sz="1800" dirty="0" err="1"/>
              <a:t>level</a:t>
            </a:r>
            <a:r>
              <a:rPr lang="da-DK" sz="1800" dirty="0"/>
              <a:t> and </a:t>
            </a:r>
            <a:r>
              <a:rPr lang="da-DK" sz="1800" dirty="0" err="1"/>
              <a:t>needs</a:t>
            </a:r>
            <a:r>
              <a:rPr lang="da-DK" sz="1800" dirty="0"/>
              <a:t> of </a:t>
            </a:r>
            <a:r>
              <a:rPr lang="da-DK" sz="1800" dirty="0" err="1"/>
              <a:t>classroom</a:t>
            </a:r>
            <a:r>
              <a:rPr lang="da-DK" sz="1800" dirty="0"/>
              <a:t> management</a:t>
            </a:r>
          </a:p>
          <a:p>
            <a:pPr lvl="2">
              <a:buFont typeface="Wingdings" panose="05000000000000000000" pitchFamily="2" charset="2"/>
              <a:buChar char="§"/>
            </a:pPr>
            <a:r>
              <a:rPr lang="da-DK" sz="1600" dirty="0"/>
              <a:t>Change in </a:t>
            </a:r>
            <a:r>
              <a:rPr lang="da-DK" sz="1600" dirty="0" err="1"/>
              <a:t>terminology</a:t>
            </a:r>
            <a:r>
              <a:rPr lang="da-DK" sz="1600" dirty="0"/>
              <a:t>, </a:t>
            </a:r>
            <a:r>
              <a:rPr lang="da-DK" sz="1600" dirty="0" err="1"/>
              <a:t>introduction</a:t>
            </a:r>
            <a:r>
              <a:rPr lang="da-DK" sz="1600" dirty="0"/>
              <a:t> of </a:t>
            </a:r>
            <a:r>
              <a:rPr lang="da-DK" sz="1600" dirty="0" err="1"/>
              <a:t>drawing</a:t>
            </a:r>
            <a:r>
              <a:rPr lang="da-DK" sz="1600" dirty="0"/>
              <a:t> as a </a:t>
            </a:r>
            <a:r>
              <a:rPr lang="da-DK" sz="1600" dirty="0" err="1"/>
              <a:t>means</a:t>
            </a:r>
            <a:r>
              <a:rPr lang="da-DK" sz="1600" dirty="0"/>
              <a:t> to </a:t>
            </a:r>
            <a:r>
              <a:rPr lang="da-DK" sz="1600" dirty="0" err="1"/>
              <a:t>explain</a:t>
            </a:r>
            <a:r>
              <a:rPr lang="da-DK" sz="1600" dirty="0"/>
              <a:t> the </a:t>
            </a:r>
            <a:r>
              <a:rPr lang="da-DK" sz="1600" dirty="0" err="1"/>
              <a:t>dramatic</a:t>
            </a:r>
            <a:r>
              <a:rPr lang="da-DK" sz="1600" dirty="0"/>
              <a:t> </a:t>
            </a:r>
            <a:r>
              <a:rPr lang="da-DK" sz="1600" dirty="0" err="1"/>
              <a:t>arc</a:t>
            </a:r>
            <a:endParaRPr lang="da-DK" sz="1600" dirty="0"/>
          </a:p>
          <a:p>
            <a:pPr lvl="2">
              <a:buFont typeface="Wingdings" panose="05000000000000000000" pitchFamily="2" charset="2"/>
              <a:buChar char="§"/>
            </a:pPr>
            <a:r>
              <a:rPr lang="da-DK" sz="1600" dirty="0" err="1"/>
              <a:t>E.g</a:t>
            </a:r>
            <a:r>
              <a:rPr lang="da-DK" sz="1600" dirty="0"/>
              <a:t>. </a:t>
            </a:r>
            <a:r>
              <a:rPr lang="da-DK" sz="1600" dirty="0" err="1"/>
              <a:t>need</a:t>
            </a:r>
            <a:r>
              <a:rPr lang="da-DK" sz="1600" dirty="0"/>
              <a:t> to monitor and </a:t>
            </a:r>
            <a:r>
              <a:rPr lang="da-DK" sz="1600" dirty="0" err="1"/>
              <a:t>ensure</a:t>
            </a:r>
            <a:r>
              <a:rPr lang="da-DK" sz="1600" dirty="0"/>
              <a:t> </a:t>
            </a:r>
            <a:r>
              <a:rPr lang="da-DK" sz="1600" dirty="0" err="1"/>
              <a:t>requirements</a:t>
            </a:r>
            <a:r>
              <a:rPr lang="da-DK" sz="1600" dirty="0"/>
              <a:t> of storytelling (the </a:t>
            </a:r>
            <a:r>
              <a:rPr lang="da-DK" sz="1600" dirty="0" err="1"/>
              <a:t>relay</a:t>
            </a:r>
            <a:r>
              <a:rPr lang="da-DK" sz="1600" dirty="0"/>
              <a:t> is </a:t>
            </a:r>
            <a:r>
              <a:rPr lang="da-DK" sz="1600" dirty="0" err="1"/>
              <a:t>paused</a:t>
            </a:r>
            <a:r>
              <a:rPr lang="da-DK" sz="1600" dirty="0"/>
              <a:t> for </a:t>
            </a:r>
            <a:r>
              <a:rPr lang="da-DK" sz="1600" dirty="0" err="1"/>
              <a:t>explanation</a:t>
            </a:r>
            <a:r>
              <a:rPr lang="da-DK" sz="1600" dirty="0"/>
              <a:t>)</a:t>
            </a:r>
          </a:p>
          <a:p>
            <a:pPr lvl="1">
              <a:buFont typeface="Wingdings" panose="05000000000000000000" pitchFamily="2" charset="2"/>
              <a:buChar char="§"/>
            </a:pPr>
            <a:r>
              <a:rPr lang="da-DK" sz="1800" dirty="0"/>
              <a:t>This transformation is </a:t>
            </a:r>
            <a:r>
              <a:rPr lang="da-DK" sz="1800" dirty="0" err="1"/>
              <a:t>often</a:t>
            </a:r>
            <a:r>
              <a:rPr lang="da-DK" sz="1800" dirty="0"/>
              <a:t> not </a:t>
            </a:r>
            <a:r>
              <a:rPr lang="da-DK" sz="1800" i="1" dirty="0" err="1"/>
              <a:t>explicitly</a:t>
            </a:r>
            <a:r>
              <a:rPr lang="da-DK" sz="1800" dirty="0"/>
              <a:t> </a:t>
            </a:r>
            <a:r>
              <a:rPr lang="da-DK" sz="1800" dirty="0" err="1"/>
              <a:t>reflected</a:t>
            </a:r>
            <a:r>
              <a:rPr lang="da-DK" sz="1800" dirty="0"/>
              <a:t> or given </a:t>
            </a:r>
            <a:r>
              <a:rPr lang="da-DK" sz="1800" i="1" dirty="0"/>
              <a:t>fagdidaktisk </a:t>
            </a:r>
            <a:r>
              <a:rPr lang="da-DK" sz="1800" dirty="0" err="1"/>
              <a:t>justification</a:t>
            </a:r>
            <a:endParaRPr lang="da-DK" sz="1800" dirty="0"/>
          </a:p>
          <a:p>
            <a:pPr lvl="2">
              <a:buFont typeface="Wingdings" panose="05000000000000000000" pitchFamily="2" charset="2"/>
              <a:buChar char="§"/>
            </a:pPr>
            <a:r>
              <a:rPr lang="da-DK" sz="1600" dirty="0"/>
              <a:t>This </a:t>
            </a:r>
            <a:r>
              <a:rPr lang="da-DK" sz="1600" dirty="0" err="1"/>
              <a:t>does</a:t>
            </a:r>
            <a:r>
              <a:rPr lang="da-DK" sz="1600" dirty="0"/>
              <a:t> not </a:t>
            </a:r>
            <a:r>
              <a:rPr lang="da-DK" sz="1600" dirty="0" err="1"/>
              <a:t>mean</a:t>
            </a:r>
            <a:r>
              <a:rPr lang="da-DK" sz="1600" dirty="0"/>
              <a:t> it is </a:t>
            </a:r>
            <a:r>
              <a:rPr lang="da-DK" sz="1600" dirty="0" err="1"/>
              <a:t>unqualified</a:t>
            </a:r>
            <a:r>
              <a:rPr lang="da-DK" sz="1600" dirty="0"/>
              <a:t>. </a:t>
            </a:r>
            <a:r>
              <a:rPr lang="da-DK" sz="1600" dirty="0" err="1"/>
              <a:t>Some</a:t>
            </a:r>
            <a:r>
              <a:rPr lang="da-DK" sz="1600" dirty="0"/>
              <a:t> of the transformation </a:t>
            </a:r>
            <a:r>
              <a:rPr lang="da-DK" sz="1600" dirty="0" err="1"/>
              <a:t>may</a:t>
            </a:r>
            <a:r>
              <a:rPr lang="da-DK" sz="1600" dirty="0"/>
              <a:t> </a:t>
            </a:r>
            <a:r>
              <a:rPr lang="da-DK" sz="1600" dirty="0" err="1"/>
              <a:t>evidence</a:t>
            </a:r>
            <a:r>
              <a:rPr lang="da-DK" sz="1600" dirty="0"/>
              <a:t> </a:t>
            </a:r>
            <a:r>
              <a:rPr lang="da-DK" sz="1600" i="1" dirty="0" err="1"/>
              <a:t>situated</a:t>
            </a:r>
            <a:r>
              <a:rPr lang="da-DK" sz="1600" i="1" dirty="0"/>
              <a:t> </a:t>
            </a:r>
            <a:r>
              <a:rPr lang="da-DK" sz="1600" i="1" dirty="0" err="1"/>
              <a:t>readiness</a:t>
            </a:r>
            <a:endParaRPr lang="da-DK" sz="1600" i="1" dirty="0"/>
          </a:p>
          <a:p>
            <a:pPr lvl="2">
              <a:buFont typeface="Wingdings" panose="05000000000000000000" pitchFamily="2" charset="2"/>
              <a:buChar char="§"/>
            </a:pPr>
            <a:r>
              <a:rPr lang="da-DK" sz="1600" dirty="0"/>
              <a:t>(</a:t>
            </a:r>
            <a:r>
              <a:rPr lang="da-DK" sz="1600" dirty="0" err="1"/>
              <a:t>some</a:t>
            </a:r>
            <a:r>
              <a:rPr lang="da-DK" sz="1600" dirty="0"/>
              <a:t> of the transformation </a:t>
            </a:r>
            <a:r>
              <a:rPr lang="da-DK" sz="1600" dirty="0" err="1"/>
              <a:t>could</a:t>
            </a:r>
            <a:r>
              <a:rPr lang="da-DK" sz="1600" dirty="0"/>
              <a:t> </a:t>
            </a:r>
            <a:r>
              <a:rPr lang="da-DK" sz="1600" dirty="0" err="1"/>
              <a:t>be</a:t>
            </a:r>
            <a:r>
              <a:rPr lang="da-DK" sz="1600" dirty="0"/>
              <a:t> </a:t>
            </a:r>
            <a:r>
              <a:rPr lang="da-DK" sz="1600" dirty="0" err="1"/>
              <a:t>challenged</a:t>
            </a:r>
            <a:r>
              <a:rPr lang="da-DK" sz="1600" dirty="0"/>
              <a:t>… of </a:t>
            </a:r>
            <a:r>
              <a:rPr lang="da-DK" sz="1600" dirty="0" err="1"/>
              <a:t>course</a:t>
            </a:r>
            <a:r>
              <a:rPr lang="da-DK" sz="1600" dirty="0"/>
              <a:t>… the students </a:t>
            </a:r>
            <a:r>
              <a:rPr lang="da-DK" sz="1600" dirty="0" err="1"/>
              <a:t>are</a:t>
            </a:r>
            <a:r>
              <a:rPr lang="da-DK" sz="1600" dirty="0"/>
              <a:t> still learning!</a:t>
            </a:r>
          </a:p>
          <a:p>
            <a:pPr>
              <a:spcBef>
                <a:spcPts val="1200"/>
              </a:spcBef>
              <a:buFont typeface="Wingdings" panose="05000000000000000000" pitchFamily="2" charset="2"/>
              <a:buChar char="§"/>
            </a:pPr>
            <a:r>
              <a:rPr lang="da-DK" sz="2000" dirty="0"/>
              <a:t>Students find </a:t>
            </a:r>
            <a:r>
              <a:rPr lang="da-DK" sz="2000" dirty="0" err="1"/>
              <a:t>their</a:t>
            </a:r>
            <a:r>
              <a:rPr lang="da-DK" sz="2000" dirty="0"/>
              <a:t> most </a:t>
            </a:r>
            <a:r>
              <a:rPr lang="da-DK" sz="2000" dirty="0" err="1"/>
              <a:t>significant</a:t>
            </a:r>
            <a:r>
              <a:rPr lang="da-DK" sz="2000" dirty="0"/>
              <a:t> learning </a:t>
            </a:r>
            <a:r>
              <a:rPr lang="da-DK" sz="2000" dirty="0" err="1"/>
              <a:t>outcome</a:t>
            </a:r>
            <a:r>
              <a:rPr lang="da-DK" sz="2000" dirty="0"/>
              <a:t> to </a:t>
            </a:r>
            <a:r>
              <a:rPr lang="da-DK" sz="2000" dirty="0" err="1"/>
              <a:t>be</a:t>
            </a:r>
            <a:r>
              <a:rPr lang="da-DK" sz="2000" dirty="0"/>
              <a:t> </a:t>
            </a:r>
            <a:r>
              <a:rPr lang="da-DK" sz="2000" dirty="0" err="1"/>
              <a:t>classroom</a:t>
            </a:r>
            <a:r>
              <a:rPr lang="da-DK" sz="2000" dirty="0"/>
              <a:t> management </a:t>
            </a:r>
            <a:r>
              <a:rPr lang="da-DK" sz="2000" dirty="0" err="1"/>
              <a:t>experience</a:t>
            </a:r>
            <a:r>
              <a:rPr lang="da-DK" sz="2000" dirty="0"/>
              <a:t> </a:t>
            </a:r>
          </a:p>
        </p:txBody>
      </p:sp>
      <p:sp>
        <p:nvSpPr>
          <p:cNvPr id="4" name="Pladsholder til dato 3">
            <a:extLst>
              <a:ext uri="{FF2B5EF4-FFF2-40B4-BE49-F238E27FC236}">
                <a16:creationId xmlns:a16="http://schemas.microsoft.com/office/drawing/2014/main" id="{4197EC4D-2DA7-4330-A8F5-D99C0635372D}"/>
              </a:ext>
            </a:extLst>
          </p:cNvPr>
          <p:cNvSpPr>
            <a:spLocks noGrp="1"/>
          </p:cNvSpPr>
          <p:nvPr>
            <p:ph type="dt" sz="half" idx="20"/>
          </p:nvPr>
        </p:nvSpPr>
        <p:spPr/>
        <p:txBody>
          <a:bodyPr/>
          <a:lstStyle/>
          <a:p>
            <a:fld id="{B677B83E-2967-4B9E-AE14-0BE4CFA65F8F}" type="datetime1">
              <a:rPr lang="en-GB" smtClean="0"/>
              <a:t>21/05/2021</a:t>
            </a:fld>
            <a:endParaRPr lang="en-GB" dirty="0"/>
          </a:p>
        </p:txBody>
      </p:sp>
      <p:sp>
        <p:nvSpPr>
          <p:cNvPr id="5" name="Pladsholder til slidenummer 4">
            <a:extLst>
              <a:ext uri="{FF2B5EF4-FFF2-40B4-BE49-F238E27FC236}">
                <a16:creationId xmlns:a16="http://schemas.microsoft.com/office/drawing/2014/main" id="{636A9D82-2E54-4A84-83F6-C802712D0D6B}"/>
              </a:ext>
            </a:extLst>
          </p:cNvPr>
          <p:cNvSpPr>
            <a:spLocks noGrp="1"/>
          </p:cNvSpPr>
          <p:nvPr>
            <p:ph type="sldNum" sz="quarter" idx="22"/>
          </p:nvPr>
        </p:nvSpPr>
        <p:spPr/>
        <p:txBody>
          <a:bodyPr/>
          <a:lstStyle/>
          <a:p>
            <a:fld id="{45D37B1E-C366-494F-A587-962AD9AABC83}" type="slidenum">
              <a:rPr lang="en-GB" smtClean="0"/>
              <a:pPr/>
              <a:t>26</a:t>
            </a:fld>
            <a:endParaRPr lang="en-GB" dirty="0"/>
          </a:p>
        </p:txBody>
      </p:sp>
      <p:sp>
        <p:nvSpPr>
          <p:cNvPr id="6" name="Tekstfelt 5">
            <a:extLst>
              <a:ext uri="{FF2B5EF4-FFF2-40B4-BE49-F238E27FC236}">
                <a16:creationId xmlns:a16="http://schemas.microsoft.com/office/drawing/2014/main" id="{790787F6-042F-44D6-8DD5-CF7575AD6154}"/>
              </a:ext>
            </a:extLst>
          </p:cNvPr>
          <p:cNvSpPr txBox="1"/>
          <p:nvPr/>
        </p:nvSpPr>
        <p:spPr>
          <a:xfrm>
            <a:off x="7820217" y="274320"/>
            <a:ext cx="4300857"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dirty="0" err="1"/>
              <a:t>theoretical</a:t>
            </a:r>
            <a:r>
              <a:rPr lang="da-DK" sz="1600" dirty="0"/>
              <a:t> and </a:t>
            </a:r>
            <a:r>
              <a:rPr lang="da-DK" sz="1600" b="1" dirty="0" err="1"/>
              <a:t>empirical</a:t>
            </a:r>
            <a:r>
              <a:rPr lang="da-DK" sz="1600" dirty="0"/>
              <a:t> </a:t>
            </a:r>
            <a:r>
              <a:rPr lang="da-DK" sz="1600" dirty="0" err="1"/>
              <a:t>answers</a:t>
            </a:r>
            <a:endParaRPr lang="da-DK" sz="1600" dirty="0"/>
          </a:p>
        </p:txBody>
      </p:sp>
      <p:pic>
        <p:nvPicPr>
          <p:cNvPr id="7" name="Pladsholder til indhold 3" descr="../../Desktop/Skærmbillede%202018-10-12%20kl.%2008.00.46.png">
            <a:extLst>
              <a:ext uri="{FF2B5EF4-FFF2-40B4-BE49-F238E27FC236}">
                <a16:creationId xmlns:a16="http://schemas.microsoft.com/office/drawing/2014/main" id="{DDD5B317-BA7F-469A-BCC9-A4F93EEA4F5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7021" y="5445227"/>
            <a:ext cx="4468979" cy="1272130"/>
          </a:xfrm>
          <a:prstGeom prst="rect">
            <a:avLst/>
          </a:prstGeom>
          <a:noFill/>
          <a:ln>
            <a:solidFill>
              <a:schemeClr val="tx1"/>
            </a:solidFill>
          </a:ln>
        </p:spPr>
      </p:pic>
      <p:pic>
        <p:nvPicPr>
          <p:cNvPr id="8" name="Billede 7">
            <a:extLst>
              <a:ext uri="{FF2B5EF4-FFF2-40B4-BE49-F238E27FC236}">
                <a16:creationId xmlns:a16="http://schemas.microsoft.com/office/drawing/2014/main" id="{29444E2F-A822-46C6-90EB-C3461F6AAB5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382764" y="5445227"/>
            <a:ext cx="2351435" cy="1272131"/>
          </a:xfrm>
          <a:prstGeom prst="rect">
            <a:avLst/>
          </a:prstGeom>
          <a:ln>
            <a:solidFill>
              <a:schemeClr val="tx1"/>
            </a:solidFill>
          </a:ln>
        </p:spPr>
      </p:pic>
      <p:pic>
        <p:nvPicPr>
          <p:cNvPr id="9" name="Billede 8" descr="Et billede, der indeholder mand, person, indendørs, skjorte&#10;&#10;Automatisk genereret beskrivelse">
            <a:extLst>
              <a:ext uri="{FF2B5EF4-FFF2-40B4-BE49-F238E27FC236}">
                <a16:creationId xmlns:a16="http://schemas.microsoft.com/office/drawing/2014/main" id="{4A890033-7674-4641-9035-F41030BB1E53}"/>
              </a:ext>
            </a:extLst>
          </p:cNvPr>
          <p:cNvPicPr>
            <a:picLocks noChangeAspect="1"/>
          </p:cNvPicPr>
          <p:nvPr/>
        </p:nvPicPr>
        <p:blipFill rotWithShape="1">
          <a:blip r:embed="rId4">
            <a:extLst>
              <a:ext uri="{28A0092B-C50C-407E-A947-70E740481C1C}">
                <a14:useLocalDpi xmlns:a14="http://schemas.microsoft.com/office/drawing/2010/main" val="0"/>
              </a:ext>
            </a:extLst>
          </a:blip>
          <a:srcRect l="22790" r="45562" b="36961"/>
          <a:stretch/>
        </p:blipFill>
        <p:spPr>
          <a:xfrm>
            <a:off x="10493406" y="751133"/>
            <a:ext cx="1437812" cy="1479157"/>
          </a:xfrm>
          <a:prstGeom prst="rect">
            <a:avLst/>
          </a:prstGeom>
        </p:spPr>
      </p:pic>
    </p:spTree>
    <p:extLst>
      <p:ext uri="{BB962C8B-B14F-4D97-AF65-F5344CB8AC3E}">
        <p14:creationId xmlns:p14="http://schemas.microsoft.com/office/powerpoint/2010/main" val="242671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B659B-8014-4873-97DC-C37E9F70A3F3}"/>
              </a:ext>
            </a:extLst>
          </p:cNvPr>
          <p:cNvSpPr>
            <a:spLocks noGrp="1"/>
          </p:cNvSpPr>
          <p:nvPr>
            <p:ph type="title"/>
          </p:nvPr>
        </p:nvSpPr>
        <p:spPr/>
        <p:txBody>
          <a:bodyPr/>
          <a:lstStyle/>
          <a:p>
            <a:r>
              <a:rPr lang="da-DK" sz="3200" dirty="0"/>
              <a:t>Design </a:t>
            </a:r>
            <a:r>
              <a:rPr lang="da-DK" sz="3200" dirty="0" err="1"/>
              <a:t>principles</a:t>
            </a:r>
            <a:r>
              <a:rPr lang="da-DK" sz="3200" dirty="0"/>
              <a:t> for learning </a:t>
            </a:r>
            <a:r>
              <a:rPr lang="da-DK" sz="3200" dirty="0" err="1"/>
              <a:t>knowledge</a:t>
            </a:r>
            <a:r>
              <a:rPr lang="da-DK" sz="3200" dirty="0"/>
              <a:t> transformation</a:t>
            </a:r>
            <a:br>
              <a:rPr lang="da-DK" dirty="0"/>
            </a:br>
            <a:endParaRPr lang="da-DK" dirty="0"/>
          </a:p>
        </p:txBody>
      </p:sp>
      <p:sp>
        <p:nvSpPr>
          <p:cNvPr id="3" name="Pladsholder til indhold 2">
            <a:extLst>
              <a:ext uri="{FF2B5EF4-FFF2-40B4-BE49-F238E27FC236}">
                <a16:creationId xmlns:a16="http://schemas.microsoft.com/office/drawing/2014/main" id="{31C4D012-24A7-47B6-85B8-76FC7DC94B5D}"/>
              </a:ext>
            </a:extLst>
          </p:cNvPr>
          <p:cNvSpPr>
            <a:spLocks noGrp="1"/>
          </p:cNvSpPr>
          <p:nvPr>
            <p:ph sz="quarter" idx="19"/>
          </p:nvPr>
        </p:nvSpPr>
        <p:spPr>
          <a:xfrm>
            <a:off x="411163" y="1802704"/>
            <a:ext cx="10961237" cy="3864462"/>
          </a:xfrm>
        </p:spPr>
        <p:txBody>
          <a:bodyPr/>
          <a:lstStyle/>
          <a:p>
            <a:pPr marL="0" indent="0">
              <a:buNone/>
            </a:pPr>
            <a:r>
              <a:rPr lang="da-DK" sz="2000" dirty="0"/>
              <a:t>General design </a:t>
            </a:r>
            <a:r>
              <a:rPr lang="da-DK" sz="2000" dirty="0" err="1"/>
              <a:t>principles</a:t>
            </a:r>
            <a:r>
              <a:rPr lang="da-DK" sz="2000" dirty="0"/>
              <a:t> (</a:t>
            </a:r>
            <a:r>
              <a:rPr lang="da-DK" sz="2000" dirty="0" err="1"/>
              <a:t>drawing</a:t>
            </a:r>
            <a:r>
              <a:rPr lang="da-DK" sz="2000" dirty="0"/>
              <a:t> on all </a:t>
            </a:r>
            <a:r>
              <a:rPr lang="da-DK" sz="2000" dirty="0" err="1"/>
              <a:t>our</a:t>
            </a:r>
            <a:r>
              <a:rPr lang="da-DK" sz="2000" dirty="0"/>
              <a:t> </a:t>
            </a:r>
            <a:r>
              <a:rPr lang="da-DK" sz="2000" dirty="0" err="1"/>
              <a:t>empirical</a:t>
            </a:r>
            <a:r>
              <a:rPr lang="da-DK" sz="2000" dirty="0"/>
              <a:t> studies as </a:t>
            </a:r>
            <a:r>
              <a:rPr lang="da-DK" sz="2000" dirty="0" err="1"/>
              <a:t>well</a:t>
            </a:r>
            <a:r>
              <a:rPr lang="da-DK" sz="2000" dirty="0"/>
              <a:t> as </a:t>
            </a:r>
            <a:r>
              <a:rPr lang="da-DK" sz="2000" dirty="0" err="1"/>
              <a:t>those</a:t>
            </a:r>
            <a:r>
              <a:rPr lang="da-DK" sz="2000" dirty="0"/>
              <a:t> of </a:t>
            </a:r>
            <a:r>
              <a:rPr lang="da-DK" sz="2000" dirty="0" err="1"/>
              <a:t>others</a:t>
            </a:r>
            <a:r>
              <a:rPr lang="da-DK" sz="2000" dirty="0"/>
              <a:t>)</a:t>
            </a:r>
          </a:p>
          <a:p>
            <a:pPr>
              <a:buFont typeface="Wingdings" panose="05000000000000000000" pitchFamily="2" charset="2"/>
              <a:buChar char="§"/>
            </a:pPr>
            <a:r>
              <a:rPr lang="da-DK" sz="2000" dirty="0" err="1"/>
              <a:t>Within</a:t>
            </a:r>
            <a:r>
              <a:rPr lang="da-DK" sz="2000" dirty="0"/>
              <a:t> </a:t>
            </a:r>
            <a:r>
              <a:rPr lang="da-DK" sz="2000" dirty="0" err="1"/>
              <a:t>education</a:t>
            </a:r>
            <a:r>
              <a:rPr lang="da-DK" sz="2000" dirty="0"/>
              <a:t>: </a:t>
            </a:r>
            <a:r>
              <a:rPr lang="da-DK" sz="2000" dirty="0" err="1"/>
              <a:t>utilize</a:t>
            </a:r>
            <a:r>
              <a:rPr lang="da-DK" sz="2000" dirty="0"/>
              <a:t> </a:t>
            </a:r>
            <a:r>
              <a:rPr lang="da-DK" sz="2000" i="1" dirty="0" err="1"/>
              <a:t>expansive</a:t>
            </a:r>
            <a:r>
              <a:rPr lang="da-DK" sz="2000" dirty="0"/>
              <a:t> </a:t>
            </a:r>
            <a:r>
              <a:rPr lang="da-DK" sz="2000" i="1" dirty="0"/>
              <a:t>framing</a:t>
            </a:r>
            <a:r>
              <a:rPr lang="da-DK" sz="2000" dirty="0"/>
              <a:t> of the </a:t>
            </a:r>
            <a:r>
              <a:rPr lang="da-DK" sz="2000" dirty="0" err="1"/>
              <a:t>subject</a:t>
            </a:r>
            <a:r>
              <a:rPr lang="da-DK" sz="2000" dirty="0"/>
              <a:t> matter:</a:t>
            </a:r>
          </a:p>
          <a:p>
            <a:pPr lvl="1">
              <a:buFont typeface="Wingdings" panose="05000000000000000000" pitchFamily="2" charset="2"/>
              <a:buChar char="§"/>
            </a:pPr>
            <a:r>
              <a:rPr lang="da-DK" sz="1800" dirty="0"/>
              <a:t>= </a:t>
            </a:r>
            <a:r>
              <a:rPr lang="da-DK" sz="1800" dirty="0" err="1"/>
              <a:t>articulate</a:t>
            </a:r>
            <a:r>
              <a:rPr lang="da-DK" sz="1800" dirty="0"/>
              <a:t> </a:t>
            </a:r>
            <a:r>
              <a:rPr lang="da-DK" sz="1800" dirty="0" err="1"/>
              <a:t>relevance</a:t>
            </a:r>
            <a:r>
              <a:rPr lang="da-DK" sz="1800" dirty="0"/>
              <a:t> in out-of-school </a:t>
            </a:r>
            <a:r>
              <a:rPr lang="da-DK" sz="1800" dirty="0" err="1"/>
              <a:t>contexts</a:t>
            </a:r>
            <a:r>
              <a:rPr lang="da-DK" sz="1800" dirty="0"/>
              <a:t> (</a:t>
            </a:r>
            <a:r>
              <a:rPr lang="da-DK" sz="1800" dirty="0" err="1"/>
              <a:t>lifewide</a:t>
            </a:r>
            <a:r>
              <a:rPr lang="da-DK" sz="1800" dirty="0"/>
              <a:t> and </a:t>
            </a:r>
            <a:r>
              <a:rPr lang="da-DK" sz="1800" dirty="0" err="1"/>
              <a:t>lifelong</a:t>
            </a:r>
            <a:r>
              <a:rPr lang="da-DK" sz="1800" dirty="0"/>
              <a:t>)</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Design for back-and-forth traversing between school and out-of-school</a:t>
            </a:r>
            <a:endParaRPr lang="en-US" sz="1600" dirty="0"/>
          </a:p>
          <a:p>
            <a:pPr lvl="1">
              <a:buFont typeface="Wingdings" panose="05000000000000000000" pitchFamily="2" charset="2"/>
              <a:buChar char="§"/>
            </a:pPr>
            <a:r>
              <a:rPr lang="en-US" sz="1800" dirty="0"/>
              <a:t>Ideally in collaboration with out-of-school practice</a:t>
            </a:r>
          </a:p>
          <a:p>
            <a:pPr lvl="1">
              <a:buFont typeface="Wingdings" panose="05000000000000000000" pitchFamily="2" charset="2"/>
              <a:buChar char="§"/>
            </a:pPr>
            <a:r>
              <a:rPr lang="en-US" sz="1800" dirty="0"/>
              <a:t>Or as “mediational transition”: simulating out-of-school practice</a:t>
            </a:r>
          </a:p>
          <a:p>
            <a:pPr>
              <a:buFont typeface="Wingdings" panose="05000000000000000000" pitchFamily="2" charset="2"/>
              <a:buChar char="§"/>
            </a:pPr>
            <a:r>
              <a:rPr lang="en-US" sz="2000" dirty="0"/>
              <a:t>Design in particular for use and reuse across contexts</a:t>
            </a:r>
          </a:p>
          <a:p>
            <a:pPr lvl="2">
              <a:buFont typeface="Wingdings" panose="05000000000000000000" pitchFamily="2" charset="2"/>
              <a:buChar char="§"/>
            </a:pPr>
            <a:r>
              <a:rPr lang="en-US" sz="1600" dirty="0"/>
              <a:t>of materials, perspectives, activities, structures etc.</a:t>
            </a:r>
          </a:p>
          <a:p>
            <a:pPr lvl="1">
              <a:buFont typeface="Wingdings" panose="05000000000000000000" pitchFamily="2" charset="2"/>
              <a:buChar char="§"/>
            </a:pPr>
            <a:r>
              <a:rPr lang="en-US" sz="1800" dirty="0"/>
              <a:t>Utilize </a:t>
            </a:r>
            <a:r>
              <a:rPr lang="en-US" sz="1800" i="1" dirty="0"/>
              <a:t>expansive framing</a:t>
            </a:r>
            <a:r>
              <a:rPr lang="en-US" sz="1800" dirty="0"/>
              <a:t> in both school and out-of-school contexts</a:t>
            </a:r>
          </a:p>
          <a:p>
            <a:pPr lvl="1">
              <a:buFont typeface="Wingdings" panose="05000000000000000000" pitchFamily="2" charset="2"/>
              <a:buChar char="§"/>
            </a:pPr>
            <a:r>
              <a:rPr lang="en-US" sz="1800" dirty="0"/>
              <a:t>Prioritize practice evaluation criteria in assessment criteria</a:t>
            </a:r>
          </a:p>
          <a:p>
            <a:pPr>
              <a:buFont typeface="Wingdings" panose="05000000000000000000" pitchFamily="2" charset="2"/>
              <a:buChar char="§"/>
            </a:pPr>
            <a:r>
              <a:rPr lang="en-US" sz="2000" dirty="0"/>
              <a:t>Design for reflection on transformation</a:t>
            </a:r>
          </a:p>
          <a:p>
            <a:pPr lvl="1">
              <a:buFont typeface="Wingdings" panose="05000000000000000000" pitchFamily="2" charset="2"/>
              <a:buChar char="§"/>
            </a:pPr>
            <a:r>
              <a:rPr lang="en-US" sz="1800" dirty="0"/>
              <a:t>But beware of creating secondary reflection practices…</a:t>
            </a:r>
          </a:p>
          <a:p>
            <a:pPr marL="0" indent="0">
              <a:spcBef>
                <a:spcPts val="800"/>
              </a:spcBef>
              <a:buNone/>
            </a:pPr>
            <a:r>
              <a:rPr lang="en-US" sz="2000" dirty="0"/>
              <a:t>(Only) focused development of knowledge in class is often detrimental</a:t>
            </a:r>
          </a:p>
          <a:p>
            <a:pPr lvl="2">
              <a:buFont typeface="Wingdings" panose="05000000000000000000" pitchFamily="2" charset="2"/>
              <a:buChar char="§"/>
            </a:pPr>
            <a:r>
              <a:rPr lang="en-US" sz="1600" dirty="0"/>
              <a:t>  </a:t>
            </a:r>
            <a:r>
              <a:rPr lang="en-US" sz="1800" dirty="0">
                <a:solidFill>
                  <a:srgbClr val="FF0000"/>
                </a:solidFill>
              </a:rPr>
              <a:t>That’s why we cannot concentrate on teaching them useful knowledge (critical question 2) </a:t>
            </a:r>
          </a:p>
          <a:p>
            <a:pPr marL="0" indent="0">
              <a:buNone/>
            </a:pPr>
            <a:r>
              <a:rPr lang="da-DK" sz="1400" dirty="0" err="1"/>
              <a:t>E.g</a:t>
            </a:r>
            <a:r>
              <a:rPr lang="da-DK" sz="1400" dirty="0"/>
              <a:t>. Beach 2003; Engle 2006; Engle et al. 2012; Dohn, Hansen &amp; Goodyear 2020 </a:t>
            </a:r>
          </a:p>
        </p:txBody>
      </p:sp>
      <p:sp>
        <p:nvSpPr>
          <p:cNvPr id="4" name="Pladsholder til dato 3">
            <a:extLst>
              <a:ext uri="{FF2B5EF4-FFF2-40B4-BE49-F238E27FC236}">
                <a16:creationId xmlns:a16="http://schemas.microsoft.com/office/drawing/2014/main" id="{B0B117AF-EFF5-4E68-B6D9-183E998DFF21}"/>
              </a:ext>
            </a:extLst>
          </p:cNvPr>
          <p:cNvSpPr>
            <a:spLocks noGrp="1"/>
          </p:cNvSpPr>
          <p:nvPr>
            <p:ph type="dt" sz="half" idx="20"/>
          </p:nvPr>
        </p:nvSpPr>
        <p:spPr/>
        <p:txBody>
          <a:bodyPr/>
          <a:lstStyle/>
          <a:p>
            <a:fld id="{C8911B4F-2E63-4C64-9C84-166EE22C0261}" type="datetime1">
              <a:rPr lang="en-GB" smtClean="0"/>
              <a:t>21/05/2021</a:t>
            </a:fld>
            <a:endParaRPr lang="en-GB" dirty="0"/>
          </a:p>
        </p:txBody>
      </p:sp>
      <p:sp>
        <p:nvSpPr>
          <p:cNvPr id="5" name="Pladsholder til slidenummer 4">
            <a:extLst>
              <a:ext uri="{FF2B5EF4-FFF2-40B4-BE49-F238E27FC236}">
                <a16:creationId xmlns:a16="http://schemas.microsoft.com/office/drawing/2014/main" id="{21E320BF-0AF0-42D8-9D2E-3D4A1EFEF723}"/>
              </a:ext>
            </a:extLst>
          </p:cNvPr>
          <p:cNvSpPr>
            <a:spLocks noGrp="1"/>
          </p:cNvSpPr>
          <p:nvPr>
            <p:ph type="sldNum" sz="quarter" idx="22"/>
          </p:nvPr>
        </p:nvSpPr>
        <p:spPr/>
        <p:txBody>
          <a:bodyPr/>
          <a:lstStyle/>
          <a:p>
            <a:fld id="{45D37B1E-C366-494F-A587-962AD9AABC83}" type="slidenum">
              <a:rPr lang="en-GB" smtClean="0"/>
              <a:pPr/>
              <a:t>27</a:t>
            </a:fld>
            <a:endParaRPr lang="en-GB" dirty="0"/>
          </a:p>
        </p:txBody>
      </p:sp>
      <p:sp>
        <p:nvSpPr>
          <p:cNvPr id="6" name="Tekstfelt 5">
            <a:extLst>
              <a:ext uri="{FF2B5EF4-FFF2-40B4-BE49-F238E27FC236}">
                <a16:creationId xmlns:a16="http://schemas.microsoft.com/office/drawing/2014/main" id="{4AA9FC50-3465-466F-84D9-AD108D3280A4}"/>
              </a:ext>
            </a:extLst>
          </p:cNvPr>
          <p:cNvSpPr txBox="1"/>
          <p:nvPr/>
        </p:nvSpPr>
        <p:spPr>
          <a:xfrm>
            <a:off x="7618881" y="274320"/>
            <a:ext cx="4384214" cy="246221"/>
          </a:xfrm>
          <a:prstGeom prst="rect">
            <a:avLst/>
          </a:prstGeom>
          <a:noFill/>
          <a:ln>
            <a:solidFill>
              <a:srgbClr val="000000"/>
            </a:solidFill>
          </a:ln>
        </p:spPr>
        <p:txBody>
          <a:bodyPr wrap="none" lIns="0" tIns="0" rIns="0" bIns="0" rtlCol="0">
            <a:spAutoFit/>
          </a:bodyPr>
          <a:lstStyle/>
          <a:p>
            <a:r>
              <a:rPr lang="da-DK" sz="1600" dirty="0" err="1"/>
              <a:t>Some</a:t>
            </a:r>
            <a:r>
              <a:rPr lang="da-DK" sz="1600" dirty="0"/>
              <a:t> of the </a:t>
            </a:r>
            <a:r>
              <a:rPr lang="da-DK" sz="1600" b="1" dirty="0" err="1"/>
              <a:t>theoretical</a:t>
            </a:r>
            <a:r>
              <a:rPr lang="da-DK" sz="1600" dirty="0"/>
              <a:t> </a:t>
            </a:r>
            <a:r>
              <a:rPr lang="da-DK" sz="1600" b="1" dirty="0"/>
              <a:t>and</a:t>
            </a:r>
            <a:r>
              <a:rPr lang="da-DK" sz="1600" dirty="0"/>
              <a:t> </a:t>
            </a:r>
            <a:r>
              <a:rPr lang="da-DK" sz="1600" b="1" dirty="0" err="1"/>
              <a:t>empirical</a:t>
            </a:r>
            <a:r>
              <a:rPr lang="da-DK" sz="1600" dirty="0"/>
              <a:t> </a:t>
            </a:r>
            <a:r>
              <a:rPr lang="da-DK" sz="1600" dirty="0" err="1"/>
              <a:t>answers</a:t>
            </a:r>
            <a:endParaRPr lang="da-DK" sz="1600" dirty="0"/>
          </a:p>
        </p:txBody>
      </p:sp>
      <p:grpSp>
        <p:nvGrpSpPr>
          <p:cNvPr id="13" name="Gruppe 12">
            <a:extLst>
              <a:ext uri="{FF2B5EF4-FFF2-40B4-BE49-F238E27FC236}">
                <a16:creationId xmlns:a16="http://schemas.microsoft.com/office/drawing/2014/main" id="{BDC3115E-D223-4378-B3AC-C82B7B2A2329}"/>
              </a:ext>
            </a:extLst>
          </p:cNvPr>
          <p:cNvGrpSpPr/>
          <p:nvPr/>
        </p:nvGrpSpPr>
        <p:grpSpPr>
          <a:xfrm>
            <a:off x="8153857" y="2151003"/>
            <a:ext cx="3218543" cy="863598"/>
            <a:chOff x="399143" y="1618345"/>
            <a:chExt cx="3218543" cy="863598"/>
          </a:xfrm>
        </p:grpSpPr>
        <p:sp>
          <p:nvSpPr>
            <p:cNvPr id="10" name="Ellipse 9">
              <a:extLst>
                <a:ext uri="{FF2B5EF4-FFF2-40B4-BE49-F238E27FC236}">
                  <a16:creationId xmlns:a16="http://schemas.microsoft.com/office/drawing/2014/main" id="{9ABE31A9-8DD3-4198-814E-C86E4FE2359A}"/>
                </a:ext>
              </a:extLst>
            </p:cNvPr>
            <p:cNvSpPr/>
            <p:nvPr/>
          </p:nvSpPr>
          <p:spPr>
            <a:xfrm>
              <a:off x="399143" y="1629229"/>
              <a:ext cx="1161142" cy="85271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sym typeface="Gill Sans"/>
                </a:rPr>
                <a:t>School</a:t>
              </a:r>
            </a:p>
          </p:txBody>
        </p:sp>
        <p:sp>
          <p:nvSpPr>
            <p:cNvPr id="11" name="Ellipse 10">
              <a:extLst>
                <a:ext uri="{FF2B5EF4-FFF2-40B4-BE49-F238E27FC236}">
                  <a16:creationId xmlns:a16="http://schemas.microsoft.com/office/drawing/2014/main" id="{CB216E82-FF77-44E1-BF04-3ABB4E3C785F}"/>
                </a:ext>
              </a:extLst>
            </p:cNvPr>
            <p:cNvSpPr/>
            <p:nvPr/>
          </p:nvSpPr>
          <p:spPr>
            <a:xfrm>
              <a:off x="2456544" y="1618345"/>
              <a:ext cx="1161142" cy="85271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sz="1200" b="0" i="0" u="none" strike="noStrike" kern="0" cap="none" spc="0" normalizeH="0" baseline="0" noProof="0" dirty="0" err="1">
                  <a:ln>
                    <a:noFill/>
                  </a:ln>
                  <a:solidFill>
                    <a:prstClr val="white"/>
                  </a:solidFill>
                  <a:effectLst/>
                  <a:uLnTx/>
                  <a:uFillTx/>
                  <a:latin typeface="Arial"/>
                  <a:ea typeface="+mn-ea"/>
                  <a:cs typeface="+mn-cs"/>
                  <a:sym typeface="Gill Sans"/>
                </a:rPr>
                <a:t>work</a:t>
              </a:r>
              <a:endParaRPr kumimoji="0" lang="da-DK" sz="1200" b="0" i="0" u="none" strike="noStrike" kern="0" cap="none" spc="0" normalizeH="0" baseline="0" noProof="0" dirty="0">
                <a:ln>
                  <a:noFill/>
                </a:ln>
                <a:solidFill>
                  <a:prstClr val="white"/>
                </a:solidFill>
                <a:effectLst/>
                <a:uLnTx/>
                <a:uFillTx/>
                <a:latin typeface="Arial"/>
                <a:ea typeface="+mn-ea"/>
                <a:cs typeface="+mn-cs"/>
                <a:sym typeface="Gill Sans"/>
              </a:endParaRPr>
            </a:p>
          </p:txBody>
        </p:sp>
        <p:cxnSp>
          <p:nvCxnSpPr>
            <p:cNvPr id="12" name="Lige pilforbindelse 11">
              <a:extLst>
                <a:ext uri="{FF2B5EF4-FFF2-40B4-BE49-F238E27FC236}">
                  <a16:creationId xmlns:a16="http://schemas.microsoft.com/office/drawing/2014/main" id="{DBEA9348-2555-40A3-A218-38FC58BD55B8}"/>
                </a:ext>
              </a:extLst>
            </p:cNvPr>
            <p:cNvCxnSpPr/>
            <p:nvPr/>
          </p:nvCxnSpPr>
          <p:spPr>
            <a:xfrm>
              <a:off x="1705429" y="2028371"/>
              <a:ext cx="644071"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grpSp>
        <p:nvGrpSpPr>
          <p:cNvPr id="42" name="Gruppe 41">
            <a:extLst>
              <a:ext uri="{FF2B5EF4-FFF2-40B4-BE49-F238E27FC236}">
                <a16:creationId xmlns:a16="http://schemas.microsoft.com/office/drawing/2014/main" id="{74D4330C-50BD-4165-8D10-2C42A2BE18C2}"/>
              </a:ext>
            </a:extLst>
          </p:cNvPr>
          <p:cNvGrpSpPr/>
          <p:nvPr/>
        </p:nvGrpSpPr>
        <p:grpSpPr>
          <a:xfrm>
            <a:off x="9983243" y="3715890"/>
            <a:ext cx="2167476" cy="2030916"/>
            <a:chOff x="9983243" y="3715890"/>
            <a:chExt cx="2167476" cy="2030916"/>
          </a:xfrm>
        </p:grpSpPr>
        <p:grpSp>
          <p:nvGrpSpPr>
            <p:cNvPr id="35" name="Gruppe 34">
              <a:extLst>
                <a:ext uri="{FF2B5EF4-FFF2-40B4-BE49-F238E27FC236}">
                  <a16:creationId xmlns:a16="http://schemas.microsoft.com/office/drawing/2014/main" id="{9F46A84B-9CF2-461D-B238-86F68B4F3B5F}"/>
                </a:ext>
              </a:extLst>
            </p:cNvPr>
            <p:cNvGrpSpPr/>
            <p:nvPr/>
          </p:nvGrpSpPr>
          <p:grpSpPr>
            <a:xfrm>
              <a:off x="9983243" y="3715890"/>
              <a:ext cx="2167476" cy="2030916"/>
              <a:chOff x="9983243" y="3715890"/>
              <a:chExt cx="2167476" cy="2030916"/>
            </a:xfrm>
          </p:grpSpPr>
          <p:sp>
            <p:nvSpPr>
              <p:cNvPr id="25" name="Ellipse 24">
                <a:extLst>
                  <a:ext uri="{FF2B5EF4-FFF2-40B4-BE49-F238E27FC236}">
                    <a16:creationId xmlns:a16="http://schemas.microsoft.com/office/drawing/2014/main" id="{4BB333D7-383C-4E63-9673-E0200E23C8F5}"/>
                  </a:ext>
                </a:extLst>
              </p:cNvPr>
              <p:cNvSpPr/>
              <p:nvPr/>
            </p:nvSpPr>
            <p:spPr>
              <a:xfrm>
                <a:off x="11017148" y="3715890"/>
                <a:ext cx="884878" cy="489859"/>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sz="1200" b="0" i="0" u="none" strike="noStrike" kern="0" cap="none" spc="0" normalizeH="0" baseline="0" noProof="0" dirty="0" err="1">
                    <a:ln>
                      <a:noFill/>
                    </a:ln>
                    <a:solidFill>
                      <a:prstClr val="white"/>
                    </a:solidFill>
                    <a:effectLst/>
                    <a:uLnTx/>
                    <a:uFillTx/>
                    <a:latin typeface="Arial"/>
                    <a:ea typeface="+mn-ea"/>
                    <a:cs typeface="+mn-cs"/>
                    <a:sym typeface="Gill Sans"/>
                  </a:rPr>
                  <a:t>Prac-tice</a:t>
                </a:r>
                <a:endParaRPr kumimoji="0" lang="da-DK" sz="1200" b="0" i="0" u="none" strike="noStrike" kern="0" cap="none" spc="0" normalizeH="0" baseline="0" noProof="0" dirty="0">
                  <a:ln>
                    <a:noFill/>
                  </a:ln>
                  <a:solidFill>
                    <a:prstClr val="white"/>
                  </a:solidFill>
                  <a:effectLst/>
                  <a:uLnTx/>
                  <a:uFillTx/>
                  <a:latin typeface="Arial"/>
                  <a:ea typeface="+mn-ea"/>
                  <a:cs typeface="+mn-cs"/>
                  <a:sym typeface="Gill Sans"/>
                </a:endParaRPr>
              </a:p>
            </p:txBody>
          </p:sp>
          <p:grpSp>
            <p:nvGrpSpPr>
              <p:cNvPr id="34" name="Gruppe 33">
                <a:extLst>
                  <a:ext uri="{FF2B5EF4-FFF2-40B4-BE49-F238E27FC236}">
                    <a16:creationId xmlns:a16="http://schemas.microsoft.com/office/drawing/2014/main" id="{7E1FFDD8-D930-40BA-B3C4-C58F61162DF0}"/>
                  </a:ext>
                </a:extLst>
              </p:cNvPr>
              <p:cNvGrpSpPr/>
              <p:nvPr/>
            </p:nvGrpSpPr>
            <p:grpSpPr>
              <a:xfrm>
                <a:off x="9983243" y="4346141"/>
                <a:ext cx="2167476" cy="1400665"/>
                <a:chOff x="9983243" y="4434918"/>
                <a:chExt cx="2167476" cy="1400665"/>
              </a:xfrm>
            </p:grpSpPr>
            <p:sp>
              <p:nvSpPr>
                <p:cNvPr id="26" name="Ellipse 25">
                  <a:extLst>
                    <a:ext uri="{FF2B5EF4-FFF2-40B4-BE49-F238E27FC236}">
                      <a16:creationId xmlns:a16="http://schemas.microsoft.com/office/drawing/2014/main" id="{32DE4FE4-466C-4AF9-9499-1C9054BAF1CF}"/>
                    </a:ext>
                  </a:extLst>
                </p:cNvPr>
                <p:cNvSpPr/>
                <p:nvPr/>
              </p:nvSpPr>
              <p:spPr>
                <a:xfrm>
                  <a:off x="9983243" y="4434918"/>
                  <a:ext cx="2167476" cy="1400665"/>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sym typeface="Gill Sans"/>
                    </a:rPr>
                    <a:t>School</a:t>
                  </a:r>
                </a:p>
              </p:txBody>
            </p:sp>
            <p:sp>
              <p:nvSpPr>
                <p:cNvPr id="27" name="Ellipse 26">
                  <a:extLst>
                    <a:ext uri="{FF2B5EF4-FFF2-40B4-BE49-F238E27FC236}">
                      <a16:creationId xmlns:a16="http://schemas.microsoft.com/office/drawing/2014/main" id="{3FC01905-5EA5-4184-BF31-F156D588C4B6}"/>
                    </a:ext>
                  </a:extLst>
                </p:cNvPr>
                <p:cNvSpPr/>
                <p:nvPr/>
              </p:nvSpPr>
              <p:spPr>
                <a:xfrm>
                  <a:off x="10871377" y="4535928"/>
                  <a:ext cx="909460" cy="471984"/>
                </a:xfrm>
                <a:prstGeom prst="ellipse">
                  <a:avLst/>
                </a:prstGeom>
                <a:noFill/>
                <a:ln w="50800" cap="flat" cmpd="sng" algn="ctr">
                  <a:solidFill>
                    <a:sysClr val="window" lastClr="FFFFFF"/>
                  </a:solidFill>
                  <a:prstDash val="sysDash"/>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sz="1200" b="0" i="0" u="none" strike="noStrike" kern="0" cap="none" spc="0" normalizeH="0" baseline="0" noProof="0" dirty="0" err="1">
                      <a:ln>
                        <a:noFill/>
                      </a:ln>
                      <a:solidFill>
                        <a:prstClr val="white"/>
                      </a:solidFill>
                      <a:effectLst/>
                      <a:uLnTx/>
                      <a:uFillTx/>
                      <a:latin typeface="Arial"/>
                      <a:ea typeface="+mn-ea"/>
                      <a:cs typeface="+mn-cs"/>
                      <a:sym typeface="Gill Sans"/>
                    </a:rPr>
                    <a:t>Prac-tice</a:t>
                  </a:r>
                  <a:endParaRPr kumimoji="0" lang="da-DK" sz="1200" b="0" i="0" u="none" strike="noStrike" kern="0" cap="none" spc="0" normalizeH="0" baseline="0" noProof="0" dirty="0">
                    <a:ln>
                      <a:noFill/>
                    </a:ln>
                    <a:solidFill>
                      <a:prstClr val="white"/>
                    </a:solidFill>
                    <a:effectLst/>
                    <a:uLnTx/>
                    <a:uFillTx/>
                    <a:latin typeface="Arial"/>
                    <a:ea typeface="+mn-ea"/>
                    <a:cs typeface="+mn-cs"/>
                    <a:sym typeface="Gill Sans"/>
                  </a:endParaRPr>
                </a:p>
              </p:txBody>
            </p:sp>
          </p:grpSp>
        </p:grpSp>
        <p:cxnSp>
          <p:nvCxnSpPr>
            <p:cNvPr id="28" name="Lige pilforbindelse 27">
              <a:extLst>
                <a:ext uri="{FF2B5EF4-FFF2-40B4-BE49-F238E27FC236}">
                  <a16:creationId xmlns:a16="http://schemas.microsoft.com/office/drawing/2014/main" id="{E97DD3AD-69A1-472C-87B2-F2311E2E9317}"/>
                </a:ext>
              </a:extLst>
            </p:cNvPr>
            <p:cNvCxnSpPr>
              <a:cxnSpLocks/>
              <a:stCxn id="25" idx="2"/>
            </p:cNvCxnSpPr>
            <p:nvPr/>
          </p:nvCxnSpPr>
          <p:spPr>
            <a:xfrm>
              <a:off x="11017148" y="3960820"/>
              <a:ext cx="134045" cy="41613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grpSp>
        <p:nvGrpSpPr>
          <p:cNvPr id="41" name="Gruppe 40">
            <a:extLst>
              <a:ext uri="{FF2B5EF4-FFF2-40B4-BE49-F238E27FC236}">
                <a16:creationId xmlns:a16="http://schemas.microsoft.com/office/drawing/2014/main" id="{A46D0F7A-62FA-41D1-ABBF-528DAEC6C2BB}"/>
              </a:ext>
            </a:extLst>
          </p:cNvPr>
          <p:cNvGrpSpPr/>
          <p:nvPr/>
        </p:nvGrpSpPr>
        <p:grpSpPr>
          <a:xfrm>
            <a:off x="8212627" y="3661249"/>
            <a:ext cx="1426028" cy="2079171"/>
            <a:chOff x="8212627" y="3661249"/>
            <a:chExt cx="1426028" cy="2079171"/>
          </a:xfrm>
        </p:grpSpPr>
        <p:grpSp>
          <p:nvGrpSpPr>
            <p:cNvPr id="20" name="Gruppe 19">
              <a:extLst>
                <a:ext uri="{FF2B5EF4-FFF2-40B4-BE49-F238E27FC236}">
                  <a16:creationId xmlns:a16="http://schemas.microsoft.com/office/drawing/2014/main" id="{10EE7E03-9E0C-447D-9A54-AD290017828F}"/>
                </a:ext>
              </a:extLst>
            </p:cNvPr>
            <p:cNvGrpSpPr/>
            <p:nvPr/>
          </p:nvGrpSpPr>
          <p:grpSpPr>
            <a:xfrm>
              <a:off x="8212627" y="3661249"/>
              <a:ext cx="1426028" cy="2079171"/>
              <a:chOff x="1188357" y="998225"/>
              <a:chExt cx="1426028" cy="2079171"/>
            </a:xfrm>
          </p:grpSpPr>
          <p:sp>
            <p:nvSpPr>
              <p:cNvPr id="17" name="Ellipse 16">
                <a:extLst>
                  <a:ext uri="{FF2B5EF4-FFF2-40B4-BE49-F238E27FC236}">
                    <a16:creationId xmlns:a16="http://schemas.microsoft.com/office/drawing/2014/main" id="{484C8AAF-255A-4F0B-B898-77DCCFF4BCBD}"/>
                  </a:ext>
                </a:extLst>
              </p:cNvPr>
              <p:cNvSpPr/>
              <p:nvPr/>
            </p:nvSpPr>
            <p:spPr>
              <a:xfrm>
                <a:off x="1188357" y="2224682"/>
                <a:ext cx="1418771" cy="85271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sym typeface="Gill Sans"/>
                  </a:rPr>
                  <a:t>Out-of-school practice</a:t>
                </a:r>
              </a:p>
            </p:txBody>
          </p:sp>
          <p:sp>
            <p:nvSpPr>
              <p:cNvPr id="18" name="Ellipse 17">
                <a:extLst>
                  <a:ext uri="{FF2B5EF4-FFF2-40B4-BE49-F238E27FC236}">
                    <a16:creationId xmlns:a16="http://schemas.microsoft.com/office/drawing/2014/main" id="{4395D7E4-62F3-4108-9D5D-54FD69A474C9}"/>
                  </a:ext>
                </a:extLst>
              </p:cNvPr>
              <p:cNvSpPr/>
              <p:nvPr/>
            </p:nvSpPr>
            <p:spPr>
              <a:xfrm>
                <a:off x="1297214" y="998225"/>
                <a:ext cx="1317171" cy="85271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Arial"/>
                    <a:ea typeface="+mn-ea"/>
                    <a:cs typeface="+mn-cs"/>
                    <a:sym typeface="Gill Sans"/>
                  </a:rPr>
                  <a:t>School</a:t>
                </a:r>
              </a:p>
            </p:txBody>
          </p:sp>
        </p:grpSp>
        <p:sp>
          <p:nvSpPr>
            <p:cNvPr id="40" name="Kombinationstegning: figur 39">
              <a:extLst>
                <a:ext uri="{FF2B5EF4-FFF2-40B4-BE49-F238E27FC236}">
                  <a16:creationId xmlns:a16="http://schemas.microsoft.com/office/drawing/2014/main" id="{64A2A4E1-5A53-4647-B8C7-776602AC4165}"/>
                </a:ext>
              </a:extLst>
            </p:cNvPr>
            <p:cNvSpPr/>
            <p:nvPr/>
          </p:nvSpPr>
          <p:spPr>
            <a:xfrm>
              <a:off x="8374029" y="4314548"/>
              <a:ext cx="1027447" cy="747569"/>
            </a:xfrm>
            <a:custGeom>
              <a:avLst/>
              <a:gdLst>
                <a:gd name="connsiteX0" fmla="*/ 50880 w 1027447"/>
                <a:gd name="connsiteY0" fmla="*/ 0 h 747569"/>
                <a:gd name="connsiteX1" fmla="*/ 15369 w 1027447"/>
                <a:gd name="connsiteY1" fmla="*/ 44388 h 747569"/>
                <a:gd name="connsiteX2" fmla="*/ 6491 w 1027447"/>
                <a:gd name="connsiteY2" fmla="*/ 71021 h 747569"/>
                <a:gd name="connsiteX3" fmla="*/ 24247 w 1027447"/>
                <a:gd name="connsiteY3" fmla="*/ 408372 h 747569"/>
                <a:gd name="connsiteX4" fmla="*/ 33124 w 1027447"/>
                <a:gd name="connsiteY4" fmla="*/ 541537 h 747569"/>
                <a:gd name="connsiteX5" fmla="*/ 42002 w 1027447"/>
                <a:gd name="connsiteY5" fmla="*/ 568170 h 747569"/>
                <a:gd name="connsiteX6" fmla="*/ 50880 w 1027447"/>
                <a:gd name="connsiteY6" fmla="*/ 692458 h 747569"/>
                <a:gd name="connsiteX7" fmla="*/ 86390 w 1027447"/>
                <a:gd name="connsiteY7" fmla="*/ 683580 h 747569"/>
                <a:gd name="connsiteX8" fmla="*/ 130779 w 1027447"/>
                <a:gd name="connsiteY8" fmla="*/ 674702 h 747569"/>
                <a:gd name="connsiteX9" fmla="*/ 157412 w 1027447"/>
                <a:gd name="connsiteY9" fmla="*/ 621436 h 747569"/>
                <a:gd name="connsiteX10" fmla="*/ 166289 w 1027447"/>
                <a:gd name="connsiteY10" fmla="*/ 550415 h 747569"/>
                <a:gd name="connsiteX11" fmla="*/ 184045 w 1027447"/>
                <a:gd name="connsiteY11" fmla="*/ 443883 h 747569"/>
                <a:gd name="connsiteX12" fmla="*/ 228433 w 1027447"/>
                <a:gd name="connsiteY12" fmla="*/ 390617 h 747569"/>
                <a:gd name="connsiteX13" fmla="*/ 255066 w 1027447"/>
                <a:gd name="connsiteY13" fmla="*/ 372862 h 747569"/>
                <a:gd name="connsiteX14" fmla="*/ 263944 w 1027447"/>
                <a:gd name="connsiteY14" fmla="*/ 346229 h 747569"/>
                <a:gd name="connsiteX15" fmla="*/ 290577 w 1027447"/>
                <a:gd name="connsiteY15" fmla="*/ 328473 h 747569"/>
                <a:gd name="connsiteX16" fmla="*/ 317210 w 1027447"/>
                <a:gd name="connsiteY16" fmla="*/ 301840 h 747569"/>
                <a:gd name="connsiteX17" fmla="*/ 334965 w 1027447"/>
                <a:gd name="connsiteY17" fmla="*/ 275207 h 747569"/>
                <a:gd name="connsiteX18" fmla="*/ 352721 w 1027447"/>
                <a:gd name="connsiteY18" fmla="*/ 213064 h 747569"/>
                <a:gd name="connsiteX19" fmla="*/ 361598 w 1027447"/>
                <a:gd name="connsiteY19" fmla="*/ 124287 h 747569"/>
                <a:gd name="connsiteX20" fmla="*/ 397109 w 1027447"/>
                <a:gd name="connsiteY20" fmla="*/ 159798 h 747569"/>
                <a:gd name="connsiteX21" fmla="*/ 441497 w 1027447"/>
                <a:gd name="connsiteY21" fmla="*/ 204186 h 747569"/>
                <a:gd name="connsiteX22" fmla="*/ 450375 w 1027447"/>
                <a:gd name="connsiteY22" fmla="*/ 230819 h 747569"/>
                <a:gd name="connsiteX23" fmla="*/ 459253 w 1027447"/>
                <a:gd name="connsiteY23" fmla="*/ 328473 h 747569"/>
                <a:gd name="connsiteX24" fmla="*/ 477008 w 1027447"/>
                <a:gd name="connsiteY24" fmla="*/ 514904 h 747569"/>
                <a:gd name="connsiteX25" fmla="*/ 521396 w 1027447"/>
                <a:gd name="connsiteY25" fmla="*/ 630314 h 747569"/>
                <a:gd name="connsiteX26" fmla="*/ 574662 w 1027447"/>
                <a:gd name="connsiteY26" fmla="*/ 648069 h 747569"/>
                <a:gd name="connsiteX27" fmla="*/ 663439 w 1027447"/>
                <a:gd name="connsiteY27" fmla="*/ 239697 h 747569"/>
                <a:gd name="connsiteX28" fmla="*/ 672317 w 1027447"/>
                <a:gd name="connsiteY28" fmla="*/ 204186 h 747569"/>
                <a:gd name="connsiteX29" fmla="*/ 690072 w 1027447"/>
                <a:gd name="connsiteY29" fmla="*/ 150920 h 747569"/>
                <a:gd name="connsiteX30" fmla="*/ 716705 w 1027447"/>
                <a:gd name="connsiteY30" fmla="*/ 133165 h 747569"/>
                <a:gd name="connsiteX31" fmla="*/ 769971 w 1027447"/>
                <a:gd name="connsiteY31" fmla="*/ 88776 h 747569"/>
                <a:gd name="connsiteX32" fmla="*/ 840992 w 1027447"/>
                <a:gd name="connsiteY32" fmla="*/ 97654 h 747569"/>
                <a:gd name="connsiteX33" fmla="*/ 867625 w 1027447"/>
                <a:gd name="connsiteY33" fmla="*/ 710213 h 747569"/>
                <a:gd name="connsiteX34" fmla="*/ 929769 w 1027447"/>
                <a:gd name="connsiteY34" fmla="*/ 736846 h 747569"/>
                <a:gd name="connsiteX35" fmla="*/ 956402 w 1027447"/>
                <a:gd name="connsiteY35" fmla="*/ 745724 h 747569"/>
                <a:gd name="connsiteX36" fmla="*/ 1018546 w 1027447"/>
                <a:gd name="connsiteY36" fmla="*/ 736846 h 747569"/>
                <a:gd name="connsiteX37" fmla="*/ 1000790 w 1027447"/>
                <a:gd name="connsiteY37" fmla="*/ 577048 h 747569"/>
                <a:gd name="connsiteX38" fmla="*/ 991913 w 1027447"/>
                <a:gd name="connsiteY38" fmla="*/ 523782 h 747569"/>
                <a:gd name="connsiteX39" fmla="*/ 1000790 w 1027447"/>
                <a:gd name="connsiteY39" fmla="*/ 88776 h 747569"/>
                <a:gd name="connsiteX40" fmla="*/ 1018546 w 1027447"/>
                <a:gd name="connsiteY40" fmla="*/ 62143 h 747569"/>
                <a:gd name="connsiteX41" fmla="*/ 1027423 w 1027447"/>
                <a:gd name="connsiteY41" fmla="*/ 26633 h 74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7447" h="747569">
                  <a:moveTo>
                    <a:pt x="50880" y="0"/>
                  </a:moveTo>
                  <a:cubicBezTo>
                    <a:pt x="39043" y="14796"/>
                    <a:pt x="25412" y="28320"/>
                    <a:pt x="15369" y="44388"/>
                  </a:cubicBezTo>
                  <a:cubicBezTo>
                    <a:pt x="10409" y="52323"/>
                    <a:pt x="6491" y="61663"/>
                    <a:pt x="6491" y="71021"/>
                  </a:cubicBezTo>
                  <a:cubicBezTo>
                    <a:pt x="6491" y="363658"/>
                    <a:pt x="-16572" y="285919"/>
                    <a:pt x="24247" y="408372"/>
                  </a:cubicBezTo>
                  <a:cubicBezTo>
                    <a:pt x="27206" y="452760"/>
                    <a:pt x="28211" y="497322"/>
                    <a:pt x="33124" y="541537"/>
                  </a:cubicBezTo>
                  <a:cubicBezTo>
                    <a:pt x="34157" y="550838"/>
                    <a:pt x="40909" y="558876"/>
                    <a:pt x="42002" y="568170"/>
                  </a:cubicBezTo>
                  <a:cubicBezTo>
                    <a:pt x="46855" y="609420"/>
                    <a:pt x="47921" y="651029"/>
                    <a:pt x="50880" y="692458"/>
                  </a:cubicBezTo>
                  <a:cubicBezTo>
                    <a:pt x="62717" y="689499"/>
                    <a:pt x="74480" y="686227"/>
                    <a:pt x="86390" y="683580"/>
                  </a:cubicBezTo>
                  <a:cubicBezTo>
                    <a:pt x="101120" y="680307"/>
                    <a:pt x="117678" y="682188"/>
                    <a:pt x="130779" y="674702"/>
                  </a:cubicBezTo>
                  <a:cubicBezTo>
                    <a:pt x="144951" y="666604"/>
                    <a:pt x="152855" y="635106"/>
                    <a:pt x="157412" y="621436"/>
                  </a:cubicBezTo>
                  <a:cubicBezTo>
                    <a:pt x="160371" y="597762"/>
                    <a:pt x="163501" y="574109"/>
                    <a:pt x="166289" y="550415"/>
                  </a:cubicBezTo>
                  <a:cubicBezTo>
                    <a:pt x="169319" y="524662"/>
                    <a:pt x="169096" y="473781"/>
                    <a:pt x="184045" y="443883"/>
                  </a:cubicBezTo>
                  <a:cubicBezTo>
                    <a:pt x="194021" y="423930"/>
                    <a:pt x="211603" y="404642"/>
                    <a:pt x="228433" y="390617"/>
                  </a:cubicBezTo>
                  <a:cubicBezTo>
                    <a:pt x="236630" y="383787"/>
                    <a:pt x="246188" y="378780"/>
                    <a:pt x="255066" y="372862"/>
                  </a:cubicBezTo>
                  <a:cubicBezTo>
                    <a:pt x="258025" y="363984"/>
                    <a:pt x="258098" y="353536"/>
                    <a:pt x="263944" y="346229"/>
                  </a:cubicBezTo>
                  <a:cubicBezTo>
                    <a:pt x="270609" y="337897"/>
                    <a:pt x="282380" y="335304"/>
                    <a:pt x="290577" y="328473"/>
                  </a:cubicBezTo>
                  <a:cubicBezTo>
                    <a:pt x="300222" y="320435"/>
                    <a:pt x="309173" y="311485"/>
                    <a:pt x="317210" y="301840"/>
                  </a:cubicBezTo>
                  <a:cubicBezTo>
                    <a:pt x="324040" y="293643"/>
                    <a:pt x="330193" y="284750"/>
                    <a:pt x="334965" y="275207"/>
                  </a:cubicBezTo>
                  <a:cubicBezTo>
                    <a:pt x="341333" y="262471"/>
                    <a:pt x="349876" y="224442"/>
                    <a:pt x="352721" y="213064"/>
                  </a:cubicBezTo>
                  <a:cubicBezTo>
                    <a:pt x="355680" y="183472"/>
                    <a:pt x="342559" y="147134"/>
                    <a:pt x="361598" y="124287"/>
                  </a:cubicBezTo>
                  <a:cubicBezTo>
                    <a:pt x="372315" y="111427"/>
                    <a:pt x="387823" y="145869"/>
                    <a:pt x="397109" y="159798"/>
                  </a:cubicBezTo>
                  <a:cubicBezTo>
                    <a:pt x="420782" y="195309"/>
                    <a:pt x="405986" y="180513"/>
                    <a:pt x="441497" y="204186"/>
                  </a:cubicBezTo>
                  <a:cubicBezTo>
                    <a:pt x="444456" y="213064"/>
                    <a:pt x="449052" y="221555"/>
                    <a:pt x="450375" y="230819"/>
                  </a:cubicBezTo>
                  <a:cubicBezTo>
                    <a:pt x="454998" y="263176"/>
                    <a:pt x="457004" y="295865"/>
                    <a:pt x="459253" y="328473"/>
                  </a:cubicBezTo>
                  <a:cubicBezTo>
                    <a:pt x="471510" y="506196"/>
                    <a:pt x="450758" y="436155"/>
                    <a:pt x="477008" y="514904"/>
                  </a:cubicBezTo>
                  <a:cubicBezTo>
                    <a:pt x="480818" y="541573"/>
                    <a:pt x="482525" y="617357"/>
                    <a:pt x="521396" y="630314"/>
                  </a:cubicBezTo>
                  <a:lnTo>
                    <a:pt x="574662" y="648069"/>
                  </a:lnTo>
                  <a:cubicBezTo>
                    <a:pt x="788546" y="624306"/>
                    <a:pt x="646003" y="666867"/>
                    <a:pt x="663439" y="239697"/>
                  </a:cubicBezTo>
                  <a:cubicBezTo>
                    <a:pt x="663937" y="227506"/>
                    <a:pt x="668811" y="215873"/>
                    <a:pt x="672317" y="204186"/>
                  </a:cubicBezTo>
                  <a:cubicBezTo>
                    <a:pt x="677695" y="186260"/>
                    <a:pt x="674499" y="161301"/>
                    <a:pt x="690072" y="150920"/>
                  </a:cubicBezTo>
                  <a:cubicBezTo>
                    <a:pt x="698950" y="145002"/>
                    <a:pt x="708508" y="139995"/>
                    <a:pt x="716705" y="133165"/>
                  </a:cubicBezTo>
                  <a:cubicBezTo>
                    <a:pt x="785068" y="76196"/>
                    <a:pt x="703839" y="132865"/>
                    <a:pt x="769971" y="88776"/>
                  </a:cubicBezTo>
                  <a:cubicBezTo>
                    <a:pt x="793645" y="91735"/>
                    <a:pt x="837816" y="74008"/>
                    <a:pt x="840992" y="97654"/>
                  </a:cubicBezTo>
                  <a:cubicBezTo>
                    <a:pt x="842298" y="107377"/>
                    <a:pt x="741944" y="553110"/>
                    <a:pt x="867625" y="710213"/>
                  </a:cubicBezTo>
                  <a:cubicBezTo>
                    <a:pt x="890403" y="738686"/>
                    <a:pt x="887354" y="726242"/>
                    <a:pt x="929769" y="736846"/>
                  </a:cubicBezTo>
                  <a:cubicBezTo>
                    <a:pt x="938848" y="739116"/>
                    <a:pt x="947524" y="742765"/>
                    <a:pt x="956402" y="745724"/>
                  </a:cubicBezTo>
                  <a:cubicBezTo>
                    <a:pt x="977117" y="742765"/>
                    <a:pt x="1010775" y="756274"/>
                    <a:pt x="1018546" y="736846"/>
                  </a:cubicBezTo>
                  <a:cubicBezTo>
                    <a:pt x="1038845" y="686097"/>
                    <a:pt x="1010915" y="627675"/>
                    <a:pt x="1000790" y="577048"/>
                  </a:cubicBezTo>
                  <a:cubicBezTo>
                    <a:pt x="997260" y="559397"/>
                    <a:pt x="994872" y="541537"/>
                    <a:pt x="991913" y="523782"/>
                  </a:cubicBezTo>
                  <a:cubicBezTo>
                    <a:pt x="994872" y="378780"/>
                    <a:pt x="992437" y="233567"/>
                    <a:pt x="1000790" y="88776"/>
                  </a:cubicBezTo>
                  <a:cubicBezTo>
                    <a:pt x="1001405" y="78124"/>
                    <a:pt x="1013774" y="71686"/>
                    <a:pt x="1018546" y="62143"/>
                  </a:cubicBezTo>
                  <a:cubicBezTo>
                    <a:pt x="1028359" y="42518"/>
                    <a:pt x="1027423" y="41764"/>
                    <a:pt x="1027423" y="26633"/>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Ellipse 42">
            <a:extLst>
              <a:ext uri="{FF2B5EF4-FFF2-40B4-BE49-F238E27FC236}">
                <a16:creationId xmlns:a16="http://schemas.microsoft.com/office/drawing/2014/main" id="{E8D01270-AF98-468E-8B4B-CA0AE4B46060}"/>
              </a:ext>
            </a:extLst>
          </p:cNvPr>
          <p:cNvSpPr/>
          <p:nvPr/>
        </p:nvSpPr>
        <p:spPr>
          <a:xfrm>
            <a:off x="10575661" y="6199066"/>
            <a:ext cx="575532" cy="49131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Tree>
    <p:extLst>
      <p:ext uri="{BB962C8B-B14F-4D97-AF65-F5344CB8AC3E}">
        <p14:creationId xmlns:p14="http://schemas.microsoft.com/office/powerpoint/2010/main" val="129591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495EA-C473-45E6-BD2B-81AE8CF929A8}"/>
              </a:ext>
            </a:extLst>
          </p:cNvPr>
          <p:cNvSpPr>
            <a:spLocks noGrp="1"/>
          </p:cNvSpPr>
          <p:nvPr>
            <p:ph type="title"/>
          </p:nvPr>
        </p:nvSpPr>
        <p:spPr/>
        <p:txBody>
          <a:bodyPr/>
          <a:lstStyle/>
          <a:p>
            <a:r>
              <a:rPr lang="da-DK" dirty="0"/>
              <a:t>In </a:t>
            </a:r>
            <a:r>
              <a:rPr lang="da-DK" dirty="0" err="1"/>
              <a:t>conclusion</a:t>
            </a:r>
            <a:endParaRPr lang="da-DK" dirty="0"/>
          </a:p>
        </p:txBody>
      </p:sp>
      <p:sp>
        <p:nvSpPr>
          <p:cNvPr id="3" name="Pladsholder til indhold 2">
            <a:extLst>
              <a:ext uri="{FF2B5EF4-FFF2-40B4-BE49-F238E27FC236}">
                <a16:creationId xmlns:a16="http://schemas.microsoft.com/office/drawing/2014/main" id="{3E492D18-6346-4E1A-AA59-82B2519AB893}"/>
              </a:ext>
            </a:extLst>
          </p:cNvPr>
          <p:cNvSpPr>
            <a:spLocks noGrp="1"/>
          </p:cNvSpPr>
          <p:nvPr>
            <p:ph sz="quarter" idx="19"/>
          </p:nvPr>
        </p:nvSpPr>
        <p:spPr/>
        <p:txBody>
          <a:bodyPr/>
          <a:lstStyle/>
          <a:p>
            <a:pPr marL="0" lvl="0" indent="0">
              <a:buNone/>
            </a:pPr>
            <a:r>
              <a:rPr lang="en-US" sz="2000" i="1" dirty="0">
                <a:solidFill>
                  <a:srgbClr val="000000"/>
                </a:solidFill>
              </a:rPr>
              <a:t>How can students learn to put knowledge, developed in one context, to use in other contexts?</a:t>
            </a:r>
            <a:endParaRPr lang="en-US" sz="2000" dirty="0">
              <a:solidFill>
                <a:srgbClr val="000000"/>
              </a:solidFill>
            </a:endParaRPr>
          </a:p>
          <a:p>
            <a:pPr>
              <a:buFont typeface="Wingdings" panose="05000000000000000000" pitchFamily="2" charset="2"/>
              <a:buChar char="§"/>
            </a:pPr>
            <a:r>
              <a:rPr lang="da-DK" sz="2000" dirty="0"/>
              <a:t>Knowledge is </a:t>
            </a:r>
            <a:r>
              <a:rPr lang="da-DK" sz="2000" dirty="0" err="1"/>
              <a:t>situated</a:t>
            </a:r>
            <a:r>
              <a:rPr lang="da-DK" sz="2000" dirty="0"/>
              <a:t> and </a:t>
            </a:r>
            <a:r>
              <a:rPr lang="da-DK" sz="2000" dirty="0" err="1"/>
              <a:t>context</a:t>
            </a:r>
            <a:r>
              <a:rPr lang="da-DK" sz="2000" dirty="0"/>
              <a:t>-dependent</a:t>
            </a:r>
          </a:p>
          <a:p>
            <a:pPr lvl="1"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It is </a:t>
            </a:r>
            <a:r>
              <a:rPr lang="da-DK" altLang="da-DK" sz="2000" dirty="0" err="1">
                <a:solidFill>
                  <a:prstClr val="black"/>
                </a:solidFill>
                <a:ea typeface="ＭＳ Ｐゴシック" pitchFamily="-106" charset="-128"/>
              </a:rPr>
              <a:t>realized</a:t>
            </a:r>
            <a:r>
              <a:rPr lang="da-DK" altLang="da-DK" sz="2000" dirty="0">
                <a:solidFill>
                  <a:prstClr val="black"/>
                </a:solidFill>
                <a:ea typeface="ＭＳ Ｐゴシック" pitchFamily="-106" charset="-128"/>
              </a:rPr>
              <a:t> in attunement to a </a:t>
            </a:r>
            <a:r>
              <a:rPr lang="da-DK" altLang="da-DK" sz="2000" dirty="0" err="1">
                <a:solidFill>
                  <a:prstClr val="black"/>
                </a:solidFill>
                <a:ea typeface="ＭＳ Ｐゴシック" pitchFamily="-106" charset="-128"/>
              </a:rPr>
              <a:t>unity</a:t>
            </a:r>
            <a:r>
              <a:rPr lang="da-DK" altLang="da-DK" sz="2000" dirty="0">
                <a:solidFill>
                  <a:prstClr val="black"/>
                </a:solidFill>
                <a:ea typeface="ＭＳ Ｐゴシック" pitchFamily="-106" charset="-128"/>
              </a:rPr>
              <a:t> of </a:t>
            </a:r>
            <a:r>
              <a:rPr lang="da-DK" altLang="da-DK" sz="2000" dirty="0" err="1">
                <a:solidFill>
                  <a:prstClr val="black"/>
                </a:solidFill>
                <a:ea typeface="ＭＳ Ｐゴシック" pitchFamily="-106" charset="-128"/>
              </a:rPr>
              <a:t>situational</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demands</a:t>
            </a:r>
            <a:endParaRPr lang="da-DK" altLang="da-DK" sz="2000" dirty="0">
              <a:solidFill>
                <a:prstClr val="black"/>
              </a:solidFill>
              <a:ea typeface="ＭＳ Ｐゴシック" pitchFamily="-106" charset="-128"/>
            </a:endParaRPr>
          </a:p>
          <a:p>
            <a:pPr lvl="1"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This </a:t>
            </a:r>
            <a:r>
              <a:rPr lang="da-DK" altLang="da-DK" sz="2000" dirty="0" err="1">
                <a:solidFill>
                  <a:prstClr val="black"/>
                </a:solidFill>
                <a:ea typeface="ＭＳ Ｐゴシック" pitchFamily="-106" charset="-128"/>
              </a:rPr>
              <a:t>unity</a:t>
            </a:r>
            <a:r>
              <a:rPr lang="da-DK" altLang="da-DK" sz="2000" dirty="0">
                <a:solidFill>
                  <a:prstClr val="black"/>
                </a:solidFill>
                <a:ea typeface="ＭＳ Ｐゴシック" pitchFamily="-106" charset="-128"/>
              </a:rPr>
              <a:t> is </a:t>
            </a:r>
            <a:r>
              <a:rPr lang="da-DK" altLang="da-DK" sz="2000" dirty="0" err="1">
                <a:solidFill>
                  <a:prstClr val="black"/>
                </a:solidFill>
                <a:ea typeface="ＭＳ Ｐゴシック" pitchFamily="-106" charset="-128"/>
              </a:rPr>
              <a:t>analyzable</a:t>
            </a:r>
            <a:r>
              <a:rPr lang="da-DK" altLang="da-DK" sz="2000" dirty="0">
                <a:solidFill>
                  <a:prstClr val="black"/>
                </a:solidFill>
                <a:ea typeface="ＭＳ Ｐゴシック" pitchFamily="-106" charset="-128"/>
              </a:rPr>
              <a:t> in a framework of 5 </a:t>
            </a:r>
            <a:r>
              <a:rPr lang="da-DK" altLang="da-DK" sz="2000" dirty="0" err="1">
                <a:solidFill>
                  <a:prstClr val="black"/>
                </a:solidFill>
                <a:ea typeface="ＭＳ Ｐゴシック" pitchFamily="-106" charset="-128"/>
              </a:rPr>
              <a:t>demands</a:t>
            </a:r>
            <a:endParaRPr lang="da-DK" altLang="da-DK" sz="2000" dirty="0">
              <a:solidFill>
                <a:prstClr val="black"/>
              </a:solidFill>
              <a:ea typeface="ＭＳ Ｐゴシック" pitchFamily="-106" charset="-128"/>
            </a:endParaRPr>
          </a:p>
          <a:p>
            <a:pPr lvl="1"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Attunement </a:t>
            </a:r>
            <a:r>
              <a:rPr lang="da-DK" altLang="da-DK" sz="2000" dirty="0" err="1">
                <a:solidFill>
                  <a:prstClr val="black"/>
                </a:solidFill>
                <a:ea typeface="ＭＳ Ｐゴシック" pitchFamily="-106" charset="-128"/>
              </a:rPr>
              <a:t>requires</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flexible</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knowledge</a:t>
            </a:r>
            <a:r>
              <a:rPr lang="da-DK" altLang="da-DK" sz="2000" dirty="0">
                <a:solidFill>
                  <a:prstClr val="black"/>
                </a:solidFill>
                <a:ea typeface="ＭＳ Ｐゴシック" pitchFamily="-106" charset="-128"/>
              </a:rPr>
              <a:t> at all </a:t>
            </a:r>
            <a:r>
              <a:rPr lang="da-DK" altLang="da-DK" sz="2000" dirty="0" err="1">
                <a:solidFill>
                  <a:prstClr val="black"/>
                </a:solidFill>
                <a:ea typeface="ＭＳ Ｐゴシック" pitchFamily="-106" charset="-128"/>
              </a:rPr>
              <a:t>levels</a:t>
            </a:r>
            <a:r>
              <a:rPr lang="da-DK" altLang="da-DK" sz="2000" dirty="0">
                <a:solidFill>
                  <a:prstClr val="black"/>
                </a:solidFill>
                <a:ea typeface="ＭＳ Ｐゴシック" pitchFamily="-106" charset="-128"/>
              </a:rPr>
              <a:t> and ‘</a:t>
            </a:r>
            <a:r>
              <a:rPr lang="da-DK" altLang="da-DK" sz="2000" dirty="0" err="1">
                <a:solidFill>
                  <a:prstClr val="black"/>
                </a:solidFill>
                <a:ea typeface="ＭＳ Ｐゴシック" pitchFamily="-106" charset="-128"/>
              </a:rPr>
              <a:t>situated</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readiness’</a:t>
            </a:r>
            <a:endParaRPr lang="da-DK" altLang="da-DK" sz="2000" dirty="0">
              <a:solidFill>
                <a:prstClr val="black"/>
              </a:solidFill>
              <a:ea typeface="ＭＳ Ｐゴシック" pitchFamily="-106" charset="-128"/>
            </a:endParaRPr>
          </a:p>
          <a:p>
            <a:pPr lvl="0" fontAlgn="base">
              <a:lnSpc>
                <a:spcPct val="80000"/>
              </a:lnSpc>
              <a:spcBef>
                <a:spcPts val="12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Transfer of </a:t>
            </a:r>
            <a:r>
              <a:rPr lang="da-DK" altLang="da-DK" sz="2000" dirty="0" err="1">
                <a:solidFill>
                  <a:prstClr val="black"/>
                </a:solidFill>
                <a:ea typeface="ＭＳ Ｐゴシック" pitchFamily="-106" charset="-128"/>
              </a:rPr>
              <a:t>knowledge</a:t>
            </a:r>
            <a:r>
              <a:rPr lang="da-DK" altLang="da-DK" sz="2000" dirty="0">
                <a:solidFill>
                  <a:prstClr val="black"/>
                </a:solidFill>
                <a:ea typeface="ＭＳ Ｐゴシック" pitchFamily="-106" charset="-128"/>
              </a:rPr>
              <a:t> to a new situation </a:t>
            </a:r>
            <a:r>
              <a:rPr lang="da-DK" altLang="da-DK" sz="2000" dirty="0" err="1">
                <a:solidFill>
                  <a:prstClr val="black"/>
                </a:solidFill>
                <a:ea typeface="ＭＳ Ｐゴシック" pitchFamily="-106" charset="-128"/>
              </a:rPr>
              <a:t>requires</a:t>
            </a:r>
            <a:r>
              <a:rPr lang="da-DK" altLang="da-DK" sz="2000" dirty="0">
                <a:solidFill>
                  <a:prstClr val="black"/>
                </a:solidFill>
                <a:ea typeface="ＭＳ Ｐゴシック" pitchFamily="-106" charset="-128"/>
              </a:rPr>
              <a:t> </a:t>
            </a:r>
          </a:p>
          <a:p>
            <a:pPr lvl="1"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attunement to the </a:t>
            </a:r>
            <a:r>
              <a:rPr lang="da-DK" altLang="da-DK" sz="2000" dirty="0" err="1">
                <a:solidFill>
                  <a:prstClr val="black"/>
                </a:solidFill>
                <a:ea typeface="ＭＳ Ｐゴシック" pitchFamily="-106" charset="-128"/>
              </a:rPr>
              <a:t>different</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unity</a:t>
            </a:r>
            <a:r>
              <a:rPr lang="da-DK" altLang="da-DK" sz="2000" dirty="0">
                <a:solidFill>
                  <a:prstClr val="black"/>
                </a:solidFill>
                <a:ea typeface="ＭＳ Ｐゴシック" pitchFamily="-106" charset="-128"/>
              </a:rPr>
              <a:t> of </a:t>
            </a:r>
            <a:r>
              <a:rPr lang="da-DK" altLang="da-DK" sz="2000" dirty="0" err="1">
                <a:solidFill>
                  <a:prstClr val="black"/>
                </a:solidFill>
                <a:ea typeface="ＭＳ Ｐゴシック" pitchFamily="-106" charset="-128"/>
              </a:rPr>
              <a:t>situational</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demands</a:t>
            </a:r>
            <a:r>
              <a:rPr lang="da-DK" altLang="da-DK" sz="2000" dirty="0">
                <a:solidFill>
                  <a:prstClr val="black"/>
                </a:solidFill>
                <a:ea typeface="ＭＳ Ｐゴシック" pitchFamily="-106" charset="-128"/>
              </a:rPr>
              <a:t> of the new situation</a:t>
            </a:r>
          </a:p>
          <a:p>
            <a:pPr lvl="1" fontAlgn="base">
              <a:lnSpc>
                <a:spcPct val="80000"/>
              </a:lnSpc>
              <a:spcBef>
                <a:spcPct val="20000"/>
              </a:spcBef>
              <a:spcAft>
                <a:spcPct val="0"/>
              </a:spcAft>
              <a:buFont typeface="Wingdings" panose="05000000000000000000" pitchFamily="2" charset="2"/>
              <a:buChar char="§"/>
            </a:pPr>
            <a:r>
              <a:rPr lang="da-DK" altLang="da-DK" sz="2000" dirty="0">
                <a:solidFill>
                  <a:prstClr val="black"/>
                </a:solidFill>
                <a:ea typeface="ＭＳ Ｐゴシック" pitchFamily="-106" charset="-128"/>
              </a:rPr>
              <a:t>I.e. </a:t>
            </a:r>
            <a:r>
              <a:rPr lang="da-DK" altLang="da-DK" sz="2000" i="1" dirty="0">
                <a:solidFill>
                  <a:prstClr val="black"/>
                </a:solidFill>
                <a:ea typeface="ＭＳ Ｐゴシック" pitchFamily="-106" charset="-128"/>
              </a:rPr>
              <a:t>resituation</a:t>
            </a:r>
            <a:r>
              <a:rPr lang="da-DK" altLang="da-DK" sz="2000" dirty="0">
                <a:solidFill>
                  <a:prstClr val="black"/>
                </a:solidFill>
                <a:ea typeface="ＭＳ Ｐゴシック" pitchFamily="-106" charset="-128"/>
              </a:rPr>
              <a:t> of </a:t>
            </a:r>
            <a:r>
              <a:rPr lang="da-DK" altLang="da-DK" sz="2000" dirty="0" err="1">
                <a:solidFill>
                  <a:prstClr val="black"/>
                </a:solidFill>
                <a:ea typeface="ＭＳ Ｐゴシック" pitchFamily="-106" charset="-128"/>
              </a:rPr>
              <a:t>knowledge</a:t>
            </a:r>
            <a:r>
              <a:rPr lang="da-DK" altLang="da-DK" sz="2000" dirty="0">
                <a:solidFill>
                  <a:prstClr val="black"/>
                </a:solidFill>
                <a:ea typeface="ＭＳ Ｐゴシック" pitchFamily="-106" charset="-128"/>
              </a:rPr>
              <a:t>, </a:t>
            </a:r>
            <a:r>
              <a:rPr lang="da-DK" altLang="da-DK" sz="2000" dirty="0" err="1">
                <a:solidFill>
                  <a:prstClr val="black"/>
                </a:solidFill>
                <a:ea typeface="ＭＳ Ｐゴシック" pitchFamily="-106" charset="-128"/>
              </a:rPr>
              <a:t>leading</a:t>
            </a:r>
            <a:r>
              <a:rPr lang="da-DK" altLang="da-DK" sz="2000" dirty="0">
                <a:solidFill>
                  <a:prstClr val="black"/>
                </a:solidFill>
                <a:ea typeface="ＭＳ Ｐゴシック" pitchFamily="-106" charset="-128"/>
              </a:rPr>
              <a:t> to a </a:t>
            </a:r>
            <a:r>
              <a:rPr lang="da-DK" altLang="da-DK" sz="2000" i="1" dirty="0">
                <a:solidFill>
                  <a:prstClr val="black"/>
                </a:solidFill>
                <a:ea typeface="ＭＳ Ｐゴシック" pitchFamily="-106" charset="-128"/>
              </a:rPr>
              <a:t>transformation</a:t>
            </a:r>
            <a:r>
              <a:rPr lang="da-DK" altLang="da-DK" sz="2000" dirty="0">
                <a:solidFill>
                  <a:prstClr val="black"/>
                </a:solidFill>
                <a:ea typeface="ＭＳ Ｐゴシック" pitchFamily="-106" charset="-128"/>
              </a:rPr>
              <a:t> of </a:t>
            </a:r>
            <a:r>
              <a:rPr lang="da-DK" altLang="da-DK" sz="2000" dirty="0" err="1">
                <a:solidFill>
                  <a:prstClr val="black"/>
                </a:solidFill>
                <a:ea typeface="ＭＳ Ｐゴシック" pitchFamily="-106" charset="-128"/>
              </a:rPr>
              <a:t>knowledge</a:t>
            </a:r>
            <a:endParaRPr lang="da-DK" altLang="da-DK" sz="2000" dirty="0">
              <a:solidFill>
                <a:prstClr val="black"/>
              </a:solidFill>
              <a:ea typeface="ＭＳ Ｐゴシック" pitchFamily="-106" charset="-128"/>
            </a:endParaRPr>
          </a:p>
          <a:p>
            <a:pPr>
              <a:spcBef>
                <a:spcPts val="1200"/>
              </a:spcBef>
              <a:buFont typeface="Wingdings" panose="05000000000000000000" pitchFamily="2" charset="2"/>
              <a:buChar char="§"/>
            </a:pPr>
            <a:r>
              <a:rPr lang="da-DK" sz="2000" dirty="0" err="1"/>
              <a:t>Within</a:t>
            </a:r>
            <a:r>
              <a:rPr lang="da-DK" sz="2000" dirty="0"/>
              <a:t> </a:t>
            </a:r>
            <a:r>
              <a:rPr lang="da-DK" sz="2000" dirty="0" err="1"/>
              <a:t>education</a:t>
            </a:r>
            <a:r>
              <a:rPr lang="da-DK" sz="2000" dirty="0"/>
              <a:t>, </a:t>
            </a:r>
            <a:r>
              <a:rPr lang="da-DK" sz="2000" dirty="0" err="1"/>
              <a:t>we</a:t>
            </a:r>
            <a:r>
              <a:rPr lang="da-DK" sz="2000" dirty="0"/>
              <a:t> </a:t>
            </a:r>
            <a:r>
              <a:rPr lang="da-DK" sz="2000" dirty="0" err="1"/>
              <a:t>can</a:t>
            </a:r>
            <a:r>
              <a:rPr lang="da-DK" sz="2000" dirty="0"/>
              <a:t> design for students learning to do </a:t>
            </a:r>
            <a:r>
              <a:rPr lang="da-DK" sz="2000" dirty="0" err="1"/>
              <a:t>this</a:t>
            </a:r>
            <a:r>
              <a:rPr lang="da-DK" sz="2000" dirty="0"/>
              <a:t> by</a:t>
            </a:r>
          </a:p>
          <a:p>
            <a:pPr lvl="1">
              <a:buFont typeface="Wingdings" panose="05000000000000000000" pitchFamily="2" charset="2"/>
              <a:buChar char="§"/>
            </a:pPr>
            <a:r>
              <a:rPr lang="da-DK" sz="1800" dirty="0" err="1"/>
              <a:t>Designing</a:t>
            </a:r>
            <a:r>
              <a:rPr lang="da-DK" sz="1800" dirty="0"/>
              <a:t> for students’ </a:t>
            </a:r>
            <a:r>
              <a:rPr lang="da-DK" sz="1800" dirty="0" err="1"/>
              <a:t>traversing</a:t>
            </a:r>
            <a:r>
              <a:rPr lang="da-DK" sz="1800" dirty="0"/>
              <a:t> of school and out-of-school </a:t>
            </a:r>
            <a:r>
              <a:rPr lang="da-DK" sz="1800" dirty="0" err="1"/>
              <a:t>contexts</a:t>
            </a:r>
            <a:endParaRPr lang="da-DK" sz="1800" dirty="0"/>
          </a:p>
          <a:p>
            <a:pPr lvl="1">
              <a:buFont typeface="Wingdings" panose="05000000000000000000" pitchFamily="2" charset="2"/>
              <a:buChar char="§"/>
            </a:pPr>
            <a:r>
              <a:rPr lang="da-DK" sz="1800" dirty="0" err="1"/>
              <a:t>Requiring</a:t>
            </a:r>
            <a:r>
              <a:rPr lang="da-DK" sz="1800" dirty="0"/>
              <a:t> </a:t>
            </a:r>
            <a:r>
              <a:rPr lang="da-DK" sz="1800" dirty="0" err="1"/>
              <a:t>them</a:t>
            </a:r>
            <a:r>
              <a:rPr lang="da-DK" sz="1800" dirty="0"/>
              <a:t> to </a:t>
            </a:r>
            <a:r>
              <a:rPr lang="da-DK" sz="1800" dirty="0" err="1"/>
              <a:t>utilize</a:t>
            </a:r>
            <a:r>
              <a:rPr lang="da-DK" sz="1800" dirty="0"/>
              <a:t> </a:t>
            </a:r>
            <a:r>
              <a:rPr lang="en-US" sz="1800" dirty="0"/>
              <a:t>materials, perspectives, activities, structures across these contexts</a:t>
            </a:r>
            <a:endParaRPr lang="da-DK" sz="1800" dirty="0"/>
          </a:p>
          <a:p>
            <a:pPr lvl="1">
              <a:buFont typeface="Wingdings" panose="05000000000000000000" pitchFamily="2" charset="2"/>
              <a:buChar char="§"/>
            </a:pPr>
            <a:r>
              <a:rPr lang="en-US" sz="1800" dirty="0"/>
              <a:t>Utilizing </a:t>
            </a:r>
            <a:r>
              <a:rPr lang="en-US" sz="1800" i="1" dirty="0"/>
              <a:t>expansive framing</a:t>
            </a:r>
            <a:r>
              <a:rPr lang="en-US" sz="1800" dirty="0"/>
              <a:t> in both school and out-of-school contexts</a:t>
            </a:r>
          </a:p>
          <a:p>
            <a:pPr lvl="1">
              <a:buFont typeface="Wingdings" panose="05000000000000000000" pitchFamily="2" charset="2"/>
              <a:buChar char="§"/>
            </a:pPr>
            <a:r>
              <a:rPr lang="en-US" sz="1800" dirty="0"/>
              <a:t>Prioritizing practice evaluation criteria in assessment criteria in school</a:t>
            </a:r>
          </a:p>
        </p:txBody>
      </p:sp>
      <p:sp>
        <p:nvSpPr>
          <p:cNvPr id="4" name="Pladsholder til dato 3">
            <a:extLst>
              <a:ext uri="{FF2B5EF4-FFF2-40B4-BE49-F238E27FC236}">
                <a16:creationId xmlns:a16="http://schemas.microsoft.com/office/drawing/2014/main" id="{C960B120-ECD6-42C6-96F8-5D9457D17F74}"/>
              </a:ext>
            </a:extLst>
          </p:cNvPr>
          <p:cNvSpPr>
            <a:spLocks noGrp="1"/>
          </p:cNvSpPr>
          <p:nvPr>
            <p:ph type="dt" sz="half" idx="20"/>
          </p:nvPr>
        </p:nvSpPr>
        <p:spPr/>
        <p:txBody>
          <a:bodyPr/>
          <a:lstStyle/>
          <a:p>
            <a:fld id="{CAD64732-6507-4285-9940-1C08328B9BEE}" type="datetime1">
              <a:rPr lang="en-GB" smtClean="0"/>
              <a:t>21/05/2021</a:t>
            </a:fld>
            <a:endParaRPr lang="en-GB" dirty="0"/>
          </a:p>
        </p:txBody>
      </p:sp>
      <p:sp>
        <p:nvSpPr>
          <p:cNvPr id="5" name="Pladsholder til slidenummer 4">
            <a:extLst>
              <a:ext uri="{FF2B5EF4-FFF2-40B4-BE49-F238E27FC236}">
                <a16:creationId xmlns:a16="http://schemas.microsoft.com/office/drawing/2014/main" id="{B380D1AB-D7F8-48AE-B273-96C11C9A0A94}"/>
              </a:ext>
            </a:extLst>
          </p:cNvPr>
          <p:cNvSpPr>
            <a:spLocks noGrp="1"/>
          </p:cNvSpPr>
          <p:nvPr>
            <p:ph type="sldNum" sz="quarter" idx="22"/>
          </p:nvPr>
        </p:nvSpPr>
        <p:spPr/>
        <p:txBody>
          <a:bodyPr/>
          <a:lstStyle/>
          <a:p>
            <a:fld id="{45D37B1E-C366-494F-A587-962AD9AABC83}" type="slidenum">
              <a:rPr lang="en-GB" smtClean="0"/>
              <a:pPr/>
              <a:t>28</a:t>
            </a:fld>
            <a:endParaRPr lang="en-GB" dirty="0"/>
          </a:p>
        </p:txBody>
      </p:sp>
      <p:sp>
        <p:nvSpPr>
          <p:cNvPr id="6" name="Tekstfelt 5">
            <a:extLst>
              <a:ext uri="{FF2B5EF4-FFF2-40B4-BE49-F238E27FC236}">
                <a16:creationId xmlns:a16="http://schemas.microsoft.com/office/drawing/2014/main" id="{4536EFF1-34AE-4381-AEF3-FE265EE4B5FA}"/>
              </a:ext>
            </a:extLst>
          </p:cNvPr>
          <p:cNvSpPr txBox="1"/>
          <p:nvPr/>
        </p:nvSpPr>
        <p:spPr>
          <a:xfrm>
            <a:off x="10221444" y="223520"/>
            <a:ext cx="1150956" cy="246221"/>
          </a:xfrm>
          <a:prstGeom prst="rect">
            <a:avLst/>
          </a:prstGeom>
          <a:noFill/>
          <a:ln>
            <a:solidFill>
              <a:srgbClr val="000000"/>
            </a:solidFill>
          </a:ln>
        </p:spPr>
        <p:txBody>
          <a:bodyPr wrap="none" lIns="0" tIns="0" rIns="0" bIns="0" rtlCol="0">
            <a:spAutoFit/>
          </a:bodyPr>
          <a:lstStyle/>
          <a:p>
            <a:r>
              <a:rPr lang="da-DK" sz="1600" dirty="0" err="1"/>
              <a:t>Summing</a:t>
            </a:r>
            <a:r>
              <a:rPr lang="da-DK" sz="1600" dirty="0"/>
              <a:t> up</a:t>
            </a:r>
          </a:p>
        </p:txBody>
      </p:sp>
    </p:spTree>
    <p:extLst>
      <p:ext uri="{BB962C8B-B14F-4D97-AF65-F5344CB8AC3E}">
        <p14:creationId xmlns:p14="http://schemas.microsoft.com/office/powerpoint/2010/main" val="3319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88779-184B-410C-A3E6-085F50DE1005}"/>
              </a:ext>
            </a:extLst>
          </p:cNvPr>
          <p:cNvSpPr>
            <a:spLocks noGrp="1"/>
          </p:cNvSpPr>
          <p:nvPr>
            <p:ph type="title"/>
          </p:nvPr>
        </p:nvSpPr>
        <p:spPr>
          <a:xfrm>
            <a:off x="411163" y="280036"/>
            <a:ext cx="4522615" cy="379409"/>
          </a:xfrm>
        </p:spPr>
        <p:txBody>
          <a:bodyPr/>
          <a:lstStyle/>
          <a:p>
            <a:r>
              <a:rPr lang="da-DK" dirty="0"/>
              <a:t>In </a:t>
            </a:r>
            <a:r>
              <a:rPr lang="da-DK" dirty="0" err="1"/>
              <a:t>conclusion</a:t>
            </a:r>
            <a:endParaRPr lang="da-DK" dirty="0"/>
          </a:p>
        </p:txBody>
      </p:sp>
      <p:sp>
        <p:nvSpPr>
          <p:cNvPr id="3" name="Pladsholder til indhold 2">
            <a:extLst>
              <a:ext uri="{FF2B5EF4-FFF2-40B4-BE49-F238E27FC236}">
                <a16:creationId xmlns:a16="http://schemas.microsoft.com/office/drawing/2014/main" id="{68D17103-435A-40A6-B658-42C9E79F8906}"/>
              </a:ext>
            </a:extLst>
          </p:cNvPr>
          <p:cNvSpPr>
            <a:spLocks noGrp="1"/>
          </p:cNvSpPr>
          <p:nvPr>
            <p:ph sz="quarter" idx="19"/>
          </p:nvPr>
        </p:nvSpPr>
        <p:spPr>
          <a:xfrm>
            <a:off x="411163" y="1527499"/>
            <a:ext cx="10961237" cy="3864462"/>
          </a:xfrm>
        </p:spPr>
        <p:txBody>
          <a:bodyPr/>
          <a:lstStyle/>
          <a:p>
            <a:pPr marL="0" indent="0">
              <a:buNone/>
            </a:pPr>
            <a:r>
              <a:rPr lang="da-DK" sz="2000" dirty="0"/>
              <a:t>My talk </a:t>
            </a:r>
            <a:r>
              <a:rPr lang="da-DK" sz="2000" dirty="0" err="1"/>
              <a:t>draws</a:t>
            </a:r>
            <a:r>
              <a:rPr lang="da-DK" sz="2000" dirty="0"/>
              <a:t> </a:t>
            </a:r>
            <a:r>
              <a:rPr lang="da-DK" sz="2000" dirty="0" err="1"/>
              <a:t>significantly</a:t>
            </a:r>
            <a:r>
              <a:rPr lang="da-DK" sz="2000" dirty="0"/>
              <a:t> on the </a:t>
            </a:r>
            <a:r>
              <a:rPr lang="da-DK" sz="2000" dirty="0" err="1"/>
              <a:t>project</a:t>
            </a:r>
            <a:r>
              <a:rPr lang="da-DK" sz="2000" dirty="0"/>
              <a:t> </a:t>
            </a:r>
            <a:r>
              <a:rPr lang="da-DK" sz="2000" i="1" dirty="0" err="1"/>
              <a:t>Designing</a:t>
            </a:r>
            <a:r>
              <a:rPr lang="da-DK" sz="2000" i="1" dirty="0"/>
              <a:t> for </a:t>
            </a:r>
            <a:r>
              <a:rPr lang="da-DK" sz="2000" i="1" dirty="0" err="1"/>
              <a:t>situated</a:t>
            </a:r>
            <a:r>
              <a:rPr lang="da-DK" sz="2000" i="1" dirty="0"/>
              <a:t> </a:t>
            </a:r>
            <a:r>
              <a:rPr lang="da-DK" sz="2000" i="1" dirty="0" err="1"/>
              <a:t>knowledge</a:t>
            </a:r>
            <a:r>
              <a:rPr lang="da-DK" sz="2000" i="1" dirty="0"/>
              <a:t> in a </a:t>
            </a:r>
            <a:r>
              <a:rPr lang="da-DK" sz="2000" i="1" dirty="0" err="1"/>
              <a:t>world</a:t>
            </a:r>
            <a:r>
              <a:rPr lang="da-DK" sz="2000" i="1" dirty="0"/>
              <a:t> of </a:t>
            </a:r>
            <a:r>
              <a:rPr lang="da-DK" sz="2000" i="1" dirty="0" err="1"/>
              <a:t>change</a:t>
            </a:r>
            <a:endParaRPr lang="da-DK" sz="2000" i="1" dirty="0"/>
          </a:p>
          <a:p>
            <a:pPr>
              <a:buFont typeface="Wingdings" panose="05000000000000000000" pitchFamily="2" charset="2"/>
              <a:buChar char="§"/>
            </a:pPr>
            <a:r>
              <a:rPr lang="da-DK" sz="2000" dirty="0"/>
              <a:t>And </a:t>
            </a:r>
            <a:r>
              <a:rPr lang="da-DK" sz="2000" dirty="0" err="1"/>
              <a:t>therefore</a:t>
            </a:r>
            <a:r>
              <a:rPr lang="da-DK" sz="2000" dirty="0"/>
              <a:t> on the </a:t>
            </a:r>
            <a:r>
              <a:rPr lang="da-DK" sz="2000" dirty="0" err="1"/>
              <a:t>work</a:t>
            </a:r>
            <a:r>
              <a:rPr lang="da-DK" sz="2000" dirty="0"/>
              <a:t> of </a:t>
            </a:r>
            <a:r>
              <a:rPr lang="da-DK" sz="2000" dirty="0" err="1"/>
              <a:t>my</a:t>
            </a:r>
            <a:r>
              <a:rPr lang="da-DK" sz="2000" dirty="0"/>
              <a:t> </a:t>
            </a:r>
            <a:r>
              <a:rPr lang="da-DK" sz="2000" dirty="0" err="1"/>
              <a:t>colleagues</a:t>
            </a:r>
            <a:r>
              <a:rPr lang="da-DK" sz="2000" dirty="0"/>
              <a:t> in the </a:t>
            </a:r>
            <a:r>
              <a:rPr lang="da-DK" sz="2000" dirty="0" err="1"/>
              <a:t>project</a:t>
            </a:r>
            <a:endParaRPr lang="da-DK" sz="2000" dirty="0"/>
          </a:p>
          <a:p>
            <a:pPr lvl="1">
              <a:buFont typeface="Wingdings" panose="05000000000000000000" pitchFamily="2" charset="2"/>
              <a:buChar char="§"/>
            </a:pPr>
            <a:r>
              <a:rPr lang="da-DK" sz="1800" dirty="0"/>
              <a:t>SDU core </a:t>
            </a:r>
            <a:r>
              <a:rPr lang="da-DK" sz="1800" dirty="0" err="1"/>
              <a:t>group</a:t>
            </a:r>
            <a:endParaRPr lang="da-DK" sz="18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r>
              <a:rPr lang="da-DK" sz="2000" dirty="0" err="1"/>
              <a:t>Further</a:t>
            </a:r>
            <a:r>
              <a:rPr lang="da-DK" sz="2000" dirty="0"/>
              <a:t> Danish participants: SDU, AU, AAU </a:t>
            </a:r>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endParaRPr lang="da-DK" sz="2000" dirty="0"/>
          </a:p>
          <a:p>
            <a:pPr>
              <a:buFont typeface="Wingdings" panose="05000000000000000000" pitchFamily="2" charset="2"/>
              <a:buChar char="§"/>
            </a:pPr>
            <a:r>
              <a:rPr lang="da-DK" sz="2000" dirty="0"/>
              <a:t>International participants: </a:t>
            </a:r>
            <a:r>
              <a:rPr lang="da-DK" sz="2000" dirty="0" err="1"/>
              <a:t>Univ</a:t>
            </a:r>
            <a:r>
              <a:rPr lang="da-DK" sz="2000" dirty="0"/>
              <a:t>. of Sydney (AUS), </a:t>
            </a:r>
            <a:r>
              <a:rPr lang="da-DK" sz="2000" dirty="0" err="1"/>
              <a:t>Univ</a:t>
            </a:r>
            <a:r>
              <a:rPr lang="da-DK" sz="2000" dirty="0"/>
              <a:t>. of </a:t>
            </a:r>
            <a:r>
              <a:rPr lang="da-DK" sz="2000" dirty="0" err="1"/>
              <a:t>Wollongong</a:t>
            </a:r>
            <a:r>
              <a:rPr lang="da-DK" sz="2000" dirty="0"/>
              <a:t> (AUS), </a:t>
            </a:r>
            <a:r>
              <a:rPr lang="da-DK" sz="2000" dirty="0" err="1"/>
              <a:t>Welten</a:t>
            </a:r>
            <a:r>
              <a:rPr lang="da-DK" sz="2000" dirty="0"/>
              <a:t> Institute (NL), Linköping </a:t>
            </a:r>
            <a:r>
              <a:rPr lang="da-DK" sz="2000" dirty="0" err="1"/>
              <a:t>Univ</a:t>
            </a:r>
            <a:r>
              <a:rPr lang="da-DK" sz="2000" dirty="0"/>
              <a:t>. (S)</a:t>
            </a:r>
          </a:p>
          <a:p>
            <a:pPr>
              <a:buFont typeface="Wingdings" panose="05000000000000000000" pitchFamily="2" charset="2"/>
              <a:buChar char="§"/>
            </a:pPr>
            <a:endParaRPr lang="da-DK" sz="2000" dirty="0"/>
          </a:p>
        </p:txBody>
      </p:sp>
      <p:sp>
        <p:nvSpPr>
          <p:cNvPr id="4" name="Pladsholder til dato 3">
            <a:extLst>
              <a:ext uri="{FF2B5EF4-FFF2-40B4-BE49-F238E27FC236}">
                <a16:creationId xmlns:a16="http://schemas.microsoft.com/office/drawing/2014/main" id="{F9DE09C2-3148-4F73-9AFB-73367E7244F4}"/>
              </a:ext>
            </a:extLst>
          </p:cNvPr>
          <p:cNvSpPr>
            <a:spLocks noGrp="1"/>
          </p:cNvSpPr>
          <p:nvPr>
            <p:ph type="dt" sz="half" idx="20"/>
          </p:nvPr>
        </p:nvSpPr>
        <p:spPr/>
        <p:txBody>
          <a:bodyPr/>
          <a:lstStyle/>
          <a:p>
            <a:fld id="{1FCE9F87-6FEC-4C61-8D6A-392D819A854D}" type="datetime1">
              <a:rPr lang="en-GB" smtClean="0"/>
              <a:t>21/05/2021</a:t>
            </a:fld>
            <a:endParaRPr lang="en-GB" dirty="0"/>
          </a:p>
        </p:txBody>
      </p:sp>
      <p:sp>
        <p:nvSpPr>
          <p:cNvPr id="5" name="Pladsholder til slidenummer 4">
            <a:extLst>
              <a:ext uri="{FF2B5EF4-FFF2-40B4-BE49-F238E27FC236}">
                <a16:creationId xmlns:a16="http://schemas.microsoft.com/office/drawing/2014/main" id="{734C4E7E-5DA5-4470-8567-2F01B7E9902C}"/>
              </a:ext>
            </a:extLst>
          </p:cNvPr>
          <p:cNvSpPr>
            <a:spLocks noGrp="1"/>
          </p:cNvSpPr>
          <p:nvPr>
            <p:ph type="sldNum" sz="quarter" idx="22"/>
          </p:nvPr>
        </p:nvSpPr>
        <p:spPr/>
        <p:txBody>
          <a:bodyPr/>
          <a:lstStyle/>
          <a:p>
            <a:fld id="{45D37B1E-C366-494F-A587-962AD9AABC83}" type="slidenum">
              <a:rPr lang="en-GB" smtClean="0"/>
              <a:pPr/>
              <a:t>29</a:t>
            </a:fld>
            <a:endParaRPr lang="en-GB" dirty="0"/>
          </a:p>
        </p:txBody>
      </p:sp>
      <p:pic>
        <p:nvPicPr>
          <p:cNvPr id="6" name="Picture 2" descr="Billede af Jens Jørgen Hansen">
            <a:extLst>
              <a:ext uri="{FF2B5EF4-FFF2-40B4-BE49-F238E27FC236}">
                <a16:creationId xmlns:a16="http://schemas.microsoft.com/office/drawing/2014/main" id="{1B60F488-8924-438E-A582-F69B20B41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14" y="2612252"/>
            <a:ext cx="1114886" cy="11148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E7876B2-9DCD-4330-B2F8-D81B4BB9FE1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26"/>
          <a:stretch/>
        </p:blipFill>
        <p:spPr bwMode="auto">
          <a:xfrm>
            <a:off x="2514541" y="2612253"/>
            <a:ext cx="1114886" cy="1114885"/>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descr="Et billede, der indeholder mand, person, indendørs, skjorte&#10;&#10;Automatisk genereret beskrivelse">
            <a:extLst>
              <a:ext uri="{FF2B5EF4-FFF2-40B4-BE49-F238E27FC236}">
                <a16:creationId xmlns:a16="http://schemas.microsoft.com/office/drawing/2014/main" id="{4813FDF2-F6D3-46DD-85DE-31A5AEFE03E0}"/>
              </a:ext>
            </a:extLst>
          </p:cNvPr>
          <p:cNvPicPr>
            <a:picLocks noChangeAspect="1"/>
          </p:cNvPicPr>
          <p:nvPr/>
        </p:nvPicPr>
        <p:blipFill rotWithShape="1">
          <a:blip r:embed="rId4">
            <a:extLst>
              <a:ext uri="{28A0092B-C50C-407E-A947-70E740481C1C}">
                <a14:useLocalDpi xmlns:a14="http://schemas.microsoft.com/office/drawing/2010/main" val="0"/>
              </a:ext>
            </a:extLst>
          </a:blip>
          <a:srcRect l="22790" r="45562" b="36961"/>
          <a:stretch/>
        </p:blipFill>
        <p:spPr>
          <a:xfrm>
            <a:off x="4339722" y="2627334"/>
            <a:ext cx="1114886" cy="1146945"/>
          </a:xfrm>
          <a:prstGeom prst="rect">
            <a:avLst/>
          </a:prstGeom>
        </p:spPr>
      </p:pic>
      <p:pic>
        <p:nvPicPr>
          <p:cNvPr id="2052" name="Picture 4" descr="Billede af Michael May">
            <a:extLst>
              <a:ext uri="{FF2B5EF4-FFF2-40B4-BE49-F238E27FC236}">
                <a16:creationId xmlns:a16="http://schemas.microsoft.com/office/drawing/2014/main" id="{18E21618-036D-4802-B6CD-C253848471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810" y="2627334"/>
            <a:ext cx="1114886" cy="11148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llede af Søren Harnow Klausen">
            <a:extLst>
              <a:ext uri="{FF2B5EF4-FFF2-40B4-BE49-F238E27FC236}">
                <a16:creationId xmlns:a16="http://schemas.microsoft.com/office/drawing/2014/main" id="{A103E6FD-C405-4299-97EB-D0CEA7A65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914" y="4219631"/>
            <a:ext cx="990599" cy="9905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illede af Rie Troelsen">
            <a:extLst>
              <a:ext uri="{FF2B5EF4-FFF2-40B4-BE49-F238E27FC236}">
                <a16:creationId xmlns:a16="http://schemas.microsoft.com/office/drawing/2014/main" id="{442C5C3F-5A65-4A1F-9B0F-D267D0569D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8479" y="4219631"/>
            <a:ext cx="990599" cy="990599"/>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275D5BDE-BE1B-4219-8FD8-A49A1AB8FE63}"/>
              </a:ext>
            </a:extLst>
          </p:cNvPr>
          <p:cNvSpPr/>
          <p:nvPr/>
        </p:nvSpPr>
        <p:spPr>
          <a:xfrm>
            <a:off x="8016615" y="2603374"/>
            <a:ext cx="1189529" cy="1114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t>Jesper Jensen</a:t>
            </a:r>
          </a:p>
        </p:txBody>
      </p:sp>
      <p:sp>
        <p:nvSpPr>
          <p:cNvPr id="15" name="Tekstfelt 14">
            <a:extLst>
              <a:ext uri="{FF2B5EF4-FFF2-40B4-BE49-F238E27FC236}">
                <a16:creationId xmlns:a16="http://schemas.microsoft.com/office/drawing/2014/main" id="{37592AE6-D3A1-4454-9247-3CA260A63A9D}"/>
              </a:ext>
            </a:extLst>
          </p:cNvPr>
          <p:cNvSpPr txBox="1"/>
          <p:nvPr/>
        </p:nvSpPr>
        <p:spPr>
          <a:xfrm>
            <a:off x="10221444" y="223520"/>
            <a:ext cx="1150956" cy="246221"/>
          </a:xfrm>
          <a:prstGeom prst="rect">
            <a:avLst/>
          </a:prstGeom>
          <a:noFill/>
          <a:ln>
            <a:solidFill>
              <a:srgbClr val="000000"/>
            </a:solidFill>
          </a:ln>
        </p:spPr>
        <p:txBody>
          <a:bodyPr wrap="none" lIns="0" tIns="0" rIns="0" bIns="0" rtlCol="0">
            <a:spAutoFit/>
          </a:bodyPr>
          <a:lstStyle/>
          <a:p>
            <a:r>
              <a:rPr lang="da-DK" sz="1600" dirty="0" err="1"/>
              <a:t>Summing</a:t>
            </a:r>
            <a:r>
              <a:rPr lang="da-DK" sz="1600" dirty="0"/>
              <a:t> up</a:t>
            </a:r>
          </a:p>
        </p:txBody>
      </p:sp>
      <p:pic>
        <p:nvPicPr>
          <p:cNvPr id="1026" name="Picture 2" descr="Niels Bonderup Dohn - Research - Aarhus University">
            <a:extLst>
              <a:ext uri="{FF2B5EF4-FFF2-40B4-BE49-F238E27FC236}">
                <a16:creationId xmlns:a16="http://schemas.microsoft.com/office/drawing/2014/main" id="{141B6383-B489-4886-965E-ABF4D662515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 r="5070" b="16693"/>
          <a:stretch/>
        </p:blipFill>
        <p:spPr bwMode="auto">
          <a:xfrm>
            <a:off x="3804607" y="4219632"/>
            <a:ext cx="877475" cy="990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omas Ryberg (@tryberg) | Twitter">
            <a:extLst>
              <a:ext uri="{FF2B5EF4-FFF2-40B4-BE49-F238E27FC236}">
                <a16:creationId xmlns:a16="http://schemas.microsoft.com/office/drawing/2014/main" id="{8359ABB3-3A22-4D8A-A9B8-66E344A712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4735" y="4219632"/>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cob DAVIDSEN | Professor (Associate) | Aalborg University, Aalborg |  Department of Communication and Psychology">
            <a:extLst>
              <a:ext uri="{FF2B5EF4-FFF2-40B4-BE49-F238E27FC236}">
                <a16:creationId xmlns:a16="http://schemas.microsoft.com/office/drawing/2014/main" id="{4CF76AB4-4D6F-487C-8E25-FCB1E426D3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3766" y="4219631"/>
            <a:ext cx="990599" cy="990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zon.com: Peter Goodyear: Books, Biography, Blog, Audiobooks, Kindle">
            <a:extLst>
              <a:ext uri="{FF2B5EF4-FFF2-40B4-BE49-F238E27FC236}">
                <a16:creationId xmlns:a16="http://schemas.microsoft.com/office/drawing/2014/main" id="{4AD38E2A-4BD1-417E-8074-C5352F8EC3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9427" y="5837314"/>
            <a:ext cx="945226" cy="9452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ina Markauskaite – Teaching@Sydney">
            <a:extLst>
              <a:ext uri="{FF2B5EF4-FFF2-40B4-BE49-F238E27FC236}">
                <a16:creationId xmlns:a16="http://schemas.microsoft.com/office/drawing/2014/main" id="{99057BF2-9B6F-41B0-B61C-6E5436985D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7358" y="5837313"/>
            <a:ext cx="945226" cy="9452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arten de Laat – Theta">
            <a:extLst>
              <a:ext uri="{FF2B5EF4-FFF2-40B4-BE49-F238E27FC236}">
                <a16:creationId xmlns:a16="http://schemas.microsoft.com/office/drawing/2014/main" id="{11D817E4-6EF2-4128-92A8-E42158C95BC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8212" t="4114" r="25007" b="36088"/>
          <a:stretch/>
        </p:blipFill>
        <p:spPr bwMode="auto">
          <a:xfrm>
            <a:off x="6165324" y="5837313"/>
            <a:ext cx="897541" cy="9452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gelasten eindexamens zijn ongevraagd experiment' - NEMO Kennislink">
            <a:extLst>
              <a:ext uri="{FF2B5EF4-FFF2-40B4-BE49-F238E27FC236}">
                <a16:creationId xmlns:a16="http://schemas.microsoft.com/office/drawing/2014/main" id="{EBB036E0-C567-4C48-9CEC-D5A5D1C47A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7349" y="5863947"/>
            <a:ext cx="897541" cy="8975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Jonte: Personal: Didacticum: Insidan">
            <a:extLst>
              <a:ext uri="{FF2B5EF4-FFF2-40B4-BE49-F238E27FC236}">
                <a16:creationId xmlns:a16="http://schemas.microsoft.com/office/drawing/2014/main" id="{0A10EE05-404D-46C0-9723-892AF198BB02}"/>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7426" r="17839"/>
          <a:stretch/>
        </p:blipFill>
        <p:spPr bwMode="auto">
          <a:xfrm>
            <a:off x="9126242" y="5880515"/>
            <a:ext cx="856997" cy="88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0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1C179-964A-4673-BEC5-9D0C289A04D7}"/>
              </a:ext>
            </a:extLst>
          </p:cNvPr>
          <p:cNvSpPr>
            <a:spLocks noGrp="1"/>
          </p:cNvSpPr>
          <p:nvPr>
            <p:ph type="title"/>
          </p:nvPr>
        </p:nvSpPr>
        <p:spPr/>
        <p:txBody>
          <a:bodyPr/>
          <a:lstStyle/>
          <a:p>
            <a:r>
              <a:rPr lang="da-DK" dirty="0" err="1"/>
              <a:t>Who</a:t>
            </a:r>
            <a:r>
              <a:rPr lang="da-DK" dirty="0"/>
              <a:t> am I and </a:t>
            </a:r>
            <a:r>
              <a:rPr lang="da-DK" dirty="0" err="1"/>
              <a:t>what</a:t>
            </a:r>
            <a:r>
              <a:rPr lang="da-DK" dirty="0"/>
              <a:t> do I do?</a:t>
            </a:r>
          </a:p>
        </p:txBody>
      </p:sp>
      <p:sp>
        <p:nvSpPr>
          <p:cNvPr id="3" name="Pladsholder til indhold 2">
            <a:extLst>
              <a:ext uri="{FF2B5EF4-FFF2-40B4-BE49-F238E27FC236}">
                <a16:creationId xmlns:a16="http://schemas.microsoft.com/office/drawing/2014/main" id="{50D3232A-0F3E-4636-B62F-C57677FDC0C2}"/>
              </a:ext>
            </a:extLst>
          </p:cNvPr>
          <p:cNvSpPr>
            <a:spLocks noGrp="1"/>
          </p:cNvSpPr>
          <p:nvPr>
            <p:ph sz="quarter" idx="19"/>
          </p:nvPr>
        </p:nvSpPr>
        <p:spPr/>
        <p:txBody>
          <a:bodyPr/>
          <a:lstStyle/>
          <a:p>
            <a:pPr>
              <a:buFont typeface="Wingdings" panose="05000000000000000000" pitchFamily="2" charset="2"/>
              <a:buChar char="§"/>
            </a:pPr>
            <a:r>
              <a:rPr lang="da-DK" sz="2000" dirty="0"/>
              <a:t>Dr.phil. 2017, </a:t>
            </a:r>
            <a:r>
              <a:rPr lang="da-DK" sz="2000" dirty="0" err="1"/>
              <a:t>educational</a:t>
            </a:r>
            <a:r>
              <a:rPr lang="da-DK" sz="2000" dirty="0"/>
              <a:t> </a:t>
            </a:r>
            <a:r>
              <a:rPr lang="da-DK" sz="2000" dirty="0" err="1"/>
              <a:t>philosophy</a:t>
            </a:r>
            <a:r>
              <a:rPr lang="da-DK" sz="2000" dirty="0"/>
              <a:t>: </a:t>
            </a:r>
            <a:r>
              <a:rPr lang="da-DK" sz="2000" i="1" dirty="0" err="1"/>
              <a:t>Querying</a:t>
            </a:r>
            <a:r>
              <a:rPr lang="da-DK" sz="2000" i="1" dirty="0"/>
              <a:t> the learning </a:t>
            </a:r>
            <a:r>
              <a:rPr lang="da-DK" sz="2000" i="1" dirty="0" err="1"/>
              <a:t>field</a:t>
            </a:r>
            <a:r>
              <a:rPr lang="da-DK" sz="2000" i="1" dirty="0"/>
              <a:t> from a </a:t>
            </a:r>
            <a:r>
              <a:rPr lang="da-DK" sz="2000" i="1" dirty="0" err="1"/>
              <a:t>philosophical</a:t>
            </a:r>
            <a:r>
              <a:rPr lang="da-DK" sz="2000" i="1" dirty="0"/>
              <a:t> point of view</a:t>
            </a:r>
          </a:p>
          <a:p>
            <a:pPr>
              <a:buFont typeface="Wingdings" panose="05000000000000000000" pitchFamily="2" charset="2"/>
              <a:buChar char="§"/>
            </a:pPr>
            <a:r>
              <a:rPr lang="da-DK" sz="2000" dirty="0" err="1"/>
              <a:t>PhD</a:t>
            </a:r>
            <a:r>
              <a:rPr lang="da-DK" sz="2000" dirty="0"/>
              <a:t> 2005, </a:t>
            </a:r>
            <a:r>
              <a:rPr lang="da-DK" sz="2000" dirty="0" err="1"/>
              <a:t>philosophical</a:t>
            </a:r>
            <a:r>
              <a:rPr lang="da-DK" sz="2000" dirty="0"/>
              <a:t> learning </a:t>
            </a:r>
            <a:r>
              <a:rPr lang="da-DK" sz="2000" dirty="0" err="1"/>
              <a:t>theory</a:t>
            </a:r>
            <a:endParaRPr lang="da-DK" sz="2000" dirty="0"/>
          </a:p>
          <a:p>
            <a:pPr>
              <a:buFont typeface="Wingdings" panose="05000000000000000000" pitchFamily="2" charset="2"/>
              <a:buChar char="§"/>
            </a:pPr>
            <a:r>
              <a:rPr lang="da-DK" sz="2000" dirty="0"/>
              <a:t>MA in </a:t>
            </a:r>
            <a:r>
              <a:rPr lang="da-DK" sz="2000" dirty="0" err="1"/>
              <a:t>philosophy</a:t>
            </a:r>
            <a:r>
              <a:rPr lang="da-DK" sz="2000" dirty="0"/>
              <a:t> (major) and </a:t>
            </a:r>
            <a:r>
              <a:rPr lang="da-DK" sz="2000" dirty="0" err="1"/>
              <a:t>physics</a:t>
            </a:r>
            <a:r>
              <a:rPr lang="da-DK" sz="2000" dirty="0"/>
              <a:t> (</a:t>
            </a:r>
            <a:r>
              <a:rPr lang="da-DK" sz="2000" dirty="0" err="1"/>
              <a:t>minor</a:t>
            </a:r>
            <a:r>
              <a:rPr lang="da-DK" sz="2000" dirty="0"/>
              <a:t>)</a:t>
            </a:r>
          </a:p>
          <a:p>
            <a:pPr>
              <a:buFont typeface="Wingdings" panose="05000000000000000000" pitchFamily="2" charset="2"/>
              <a:buChar char="§"/>
            </a:pPr>
            <a:endParaRPr lang="da-DK" sz="2000" dirty="0"/>
          </a:p>
          <a:p>
            <a:pPr marL="0" indent="0">
              <a:buNone/>
            </a:pPr>
            <a:r>
              <a:rPr lang="en-US" sz="2000" dirty="0"/>
              <a:t>Research field: </a:t>
            </a:r>
          </a:p>
          <a:p>
            <a:pPr>
              <a:buFont typeface="Wingdings" panose="05000000000000000000" pitchFamily="2" charset="2"/>
              <a:buChar char="§"/>
            </a:pPr>
            <a:r>
              <a:rPr lang="en-US" sz="2000" dirty="0"/>
              <a:t>Bridging epistemology and learning theory</a:t>
            </a:r>
          </a:p>
          <a:p>
            <a:pPr>
              <a:buFont typeface="Wingdings" panose="05000000000000000000" pitchFamily="2" charset="2"/>
              <a:buChar char="§"/>
            </a:pPr>
            <a:r>
              <a:rPr lang="en-US" sz="2000" dirty="0"/>
              <a:t>Both theoretically and practically (pedagogically)</a:t>
            </a:r>
          </a:p>
          <a:p>
            <a:pPr>
              <a:buFont typeface="Wingdings" panose="05000000000000000000" pitchFamily="2" charset="2"/>
              <a:buChar char="§"/>
            </a:pPr>
            <a:r>
              <a:rPr lang="en-US" sz="2000" i="1" dirty="0"/>
              <a:t>”What is knowledge </a:t>
            </a:r>
            <a:r>
              <a:rPr lang="da-DK" sz="2000" i="1" dirty="0">
                <a:sym typeface="Symbol"/>
              </a:rPr>
              <a:t> </a:t>
            </a:r>
            <a:r>
              <a:rPr lang="en-US" sz="2000" i="1" dirty="0"/>
              <a:t>how do we learn knowledge (what is learning) </a:t>
            </a:r>
            <a:r>
              <a:rPr lang="da-DK" sz="2000" i="1" dirty="0">
                <a:sym typeface="Symbol"/>
              </a:rPr>
              <a:t></a:t>
            </a:r>
            <a:r>
              <a:rPr lang="en-US" sz="2000" i="1" dirty="0"/>
              <a:t> how do we design for learning knowledge”</a:t>
            </a:r>
          </a:p>
          <a:p>
            <a:pPr>
              <a:buFont typeface="Wingdings" panose="05000000000000000000" pitchFamily="2" charset="2"/>
              <a:buChar char="§"/>
            </a:pPr>
            <a:r>
              <a:rPr lang="en-US" sz="2000" dirty="0"/>
              <a:t>Special focus on tacit, embodied knowledge forms; on ICT-mediated learning; and on the relationships here</a:t>
            </a:r>
          </a:p>
          <a:p>
            <a:pPr>
              <a:buFont typeface="Wingdings" panose="05000000000000000000" pitchFamily="2" charset="2"/>
              <a:buChar char="§"/>
            </a:pPr>
            <a:endParaRPr lang="da-DK" sz="2000" dirty="0"/>
          </a:p>
        </p:txBody>
      </p:sp>
      <p:sp>
        <p:nvSpPr>
          <p:cNvPr id="4" name="Pladsholder til dato 3">
            <a:extLst>
              <a:ext uri="{FF2B5EF4-FFF2-40B4-BE49-F238E27FC236}">
                <a16:creationId xmlns:a16="http://schemas.microsoft.com/office/drawing/2014/main" id="{DF4D213B-3053-4D77-B07E-C8D896C6AF28}"/>
              </a:ext>
            </a:extLst>
          </p:cNvPr>
          <p:cNvSpPr>
            <a:spLocks noGrp="1"/>
          </p:cNvSpPr>
          <p:nvPr>
            <p:ph type="dt" sz="half" idx="20"/>
          </p:nvPr>
        </p:nvSpPr>
        <p:spPr/>
        <p:txBody>
          <a:bodyPr/>
          <a:lstStyle/>
          <a:p>
            <a:fld id="{A4AB25E7-ABC6-4CA9-AE0D-EE7C58ACC8E3}" type="datetime1">
              <a:rPr lang="en-GB" smtClean="0"/>
              <a:t>21/05/2021</a:t>
            </a:fld>
            <a:endParaRPr lang="en-GB" dirty="0"/>
          </a:p>
        </p:txBody>
      </p:sp>
      <p:sp>
        <p:nvSpPr>
          <p:cNvPr id="5" name="Pladsholder til slidenummer 4">
            <a:extLst>
              <a:ext uri="{FF2B5EF4-FFF2-40B4-BE49-F238E27FC236}">
                <a16:creationId xmlns:a16="http://schemas.microsoft.com/office/drawing/2014/main" id="{0925BF49-BC0F-423D-A4AD-50359FA0F790}"/>
              </a:ext>
            </a:extLst>
          </p:cNvPr>
          <p:cNvSpPr>
            <a:spLocks noGrp="1"/>
          </p:cNvSpPr>
          <p:nvPr>
            <p:ph type="sldNum" sz="quarter" idx="22"/>
          </p:nvPr>
        </p:nvSpPr>
        <p:spPr/>
        <p:txBody>
          <a:bodyPr/>
          <a:lstStyle/>
          <a:p>
            <a:fld id="{45D37B1E-C366-494F-A587-962AD9AABC83}" type="slidenum">
              <a:rPr lang="en-GB" smtClean="0"/>
              <a:pPr/>
              <a:t>3</a:t>
            </a:fld>
            <a:endParaRPr lang="en-GB" dirty="0"/>
          </a:p>
        </p:txBody>
      </p:sp>
      <p:sp>
        <p:nvSpPr>
          <p:cNvPr id="7" name="Tekstfelt 6">
            <a:extLst>
              <a:ext uri="{FF2B5EF4-FFF2-40B4-BE49-F238E27FC236}">
                <a16:creationId xmlns:a16="http://schemas.microsoft.com/office/drawing/2014/main" id="{A09FD3B5-124C-4342-9DD7-B2A714DC3B3E}"/>
              </a:ext>
            </a:extLst>
          </p:cNvPr>
          <p:cNvSpPr txBox="1"/>
          <p:nvPr/>
        </p:nvSpPr>
        <p:spPr>
          <a:xfrm>
            <a:off x="8605520" y="274320"/>
            <a:ext cx="2448747" cy="246221"/>
          </a:xfrm>
          <a:prstGeom prst="rect">
            <a:avLst/>
          </a:prstGeom>
          <a:noFill/>
          <a:ln>
            <a:solidFill>
              <a:srgbClr val="000000"/>
            </a:solidFill>
          </a:ln>
        </p:spPr>
        <p:txBody>
          <a:bodyPr wrap="none" lIns="0" tIns="0" rIns="0" bIns="0" rtlCol="0">
            <a:spAutoFit/>
          </a:bodyPr>
          <a:lstStyle/>
          <a:p>
            <a:r>
              <a:rPr lang="da-DK" sz="1600" dirty="0"/>
              <a:t> </a:t>
            </a:r>
            <a:r>
              <a:rPr lang="da-DK" sz="1600" dirty="0" err="1"/>
              <a:t>Two</a:t>
            </a:r>
            <a:r>
              <a:rPr lang="da-DK" sz="1600" dirty="0"/>
              <a:t> </a:t>
            </a:r>
            <a:r>
              <a:rPr lang="da-DK" sz="1600" dirty="0" err="1"/>
              <a:t>words</a:t>
            </a:r>
            <a:r>
              <a:rPr lang="da-DK" sz="1600" dirty="0"/>
              <a:t> of </a:t>
            </a:r>
            <a:r>
              <a:rPr lang="da-DK" sz="1600" dirty="0" err="1"/>
              <a:t>background</a:t>
            </a:r>
            <a:r>
              <a:rPr lang="da-DK" sz="1600" dirty="0"/>
              <a:t> </a:t>
            </a:r>
          </a:p>
        </p:txBody>
      </p:sp>
    </p:spTree>
    <p:extLst>
      <p:ext uri="{BB962C8B-B14F-4D97-AF65-F5344CB8AC3E}">
        <p14:creationId xmlns:p14="http://schemas.microsoft.com/office/powerpoint/2010/main" val="3916934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B9F4F-6195-4839-BBE5-2DC6F1671FAD}"/>
              </a:ext>
            </a:extLst>
          </p:cNvPr>
          <p:cNvSpPr>
            <a:spLocks noGrp="1"/>
          </p:cNvSpPr>
          <p:nvPr>
            <p:ph type="title"/>
          </p:nvPr>
        </p:nvSpPr>
        <p:spPr>
          <a:xfrm>
            <a:off x="410400" y="2999091"/>
            <a:ext cx="10962000" cy="671967"/>
          </a:xfrm>
        </p:spPr>
        <p:txBody>
          <a:bodyPr/>
          <a:lstStyle/>
          <a:p>
            <a:pPr algn="ctr"/>
            <a:r>
              <a:rPr lang="da-DK" dirty="0" err="1"/>
              <a:t>Thank</a:t>
            </a:r>
            <a:r>
              <a:rPr lang="da-DK" dirty="0"/>
              <a:t> </a:t>
            </a:r>
            <a:r>
              <a:rPr lang="da-DK" dirty="0" err="1"/>
              <a:t>you</a:t>
            </a:r>
            <a:r>
              <a:rPr lang="da-DK" dirty="0"/>
              <a:t> for </a:t>
            </a:r>
            <a:r>
              <a:rPr lang="da-DK" dirty="0" err="1"/>
              <a:t>your</a:t>
            </a:r>
            <a:r>
              <a:rPr lang="da-DK" dirty="0"/>
              <a:t> attention!</a:t>
            </a:r>
            <a:br>
              <a:rPr lang="da-DK" dirty="0"/>
            </a:br>
            <a:br>
              <a:rPr lang="da-DK" dirty="0"/>
            </a:br>
            <a:r>
              <a:rPr lang="da-DK" dirty="0" err="1"/>
              <a:t>Comments</a:t>
            </a:r>
            <a:r>
              <a:rPr lang="da-DK" dirty="0"/>
              <a:t> and </a:t>
            </a:r>
            <a:r>
              <a:rPr lang="da-DK" dirty="0" err="1"/>
              <a:t>questions</a:t>
            </a:r>
            <a:r>
              <a:rPr lang="da-DK" dirty="0"/>
              <a:t> – go </a:t>
            </a:r>
            <a:r>
              <a:rPr lang="da-DK" dirty="0" err="1"/>
              <a:t>go</a:t>
            </a:r>
            <a:r>
              <a:rPr lang="da-DK" dirty="0"/>
              <a:t> </a:t>
            </a:r>
            <a:r>
              <a:rPr lang="da-DK" dirty="0" err="1"/>
              <a:t>go</a:t>
            </a:r>
            <a:r>
              <a:rPr lang="da-DK" dirty="0"/>
              <a:t> </a:t>
            </a:r>
            <a:r>
              <a:rPr lang="da-DK" dirty="0">
                <a:sym typeface="Wingdings" panose="05000000000000000000" pitchFamily="2" charset="2"/>
              </a:rPr>
              <a:t></a:t>
            </a:r>
            <a:endParaRPr lang="da-DK" dirty="0"/>
          </a:p>
        </p:txBody>
      </p:sp>
      <p:sp>
        <p:nvSpPr>
          <p:cNvPr id="4" name="Pladsholder til dato 3">
            <a:extLst>
              <a:ext uri="{FF2B5EF4-FFF2-40B4-BE49-F238E27FC236}">
                <a16:creationId xmlns:a16="http://schemas.microsoft.com/office/drawing/2014/main" id="{3DB4D872-203C-44EC-8EB9-EA2F47F1120C}"/>
              </a:ext>
            </a:extLst>
          </p:cNvPr>
          <p:cNvSpPr>
            <a:spLocks noGrp="1"/>
          </p:cNvSpPr>
          <p:nvPr>
            <p:ph type="dt" sz="half" idx="20"/>
          </p:nvPr>
        </p:nvSpPr>
        <p:spPr/>
        <p:txBody>
          <a:bodyPr/>
          <a:lstStyle/>
          <a:p>
            <a:fld id="{FFD45236-DCA7-42BE-AF9A-E2959A5AC0F8}" type="datetime1">
              <a:rPr lang="en-GB" smtClean="0"/>
              <a:t>21/05/2021</a:t>
            </a:fld>
            <a:endParaRPr lang="en-GB" dirty="0"/>
          </a:p>
        </p:txBody>
      </p:sp>
      <p:sp>
        <p:nvSpPr>
          <p:cNvPr id="5" name="Pladsholder til slidenummer 4">
            <a:extLst>
              <a:ext uri="{FF2B5EF4-FFF2-40B4-BE49-F238E27FC236}">
                <a16:creationId xmlns:a16="http://schemas.microsoft.com/office/drawing/2014/main" id="{B680128E-2EC2-466B-8C49-4A675FA59FB9}"/>
              </a:ext>
            </a:extLst>
          </p:cNvPr>
          <p:cNvSpPr>
            <a:spLocks noGrp="1"/>
          </p:cNvSpPr>
          <p:nvPr>
            <p:ph type="sldNum" sz="quarter" idx="22"/>
          </p:nvPr>
        </p:nvSpPr>
        <p:spPr/>
        <p:txBody>
          <a:bodyPr/>
          <a:lstStyle/>
          <a:p>
            <a:fld id="{45D37B1E-C366-494F-A587-962AD9AABC83}" type="slidenum">
              <a:rPr lang="en-GB" smtClean="0"/>
              <a:pPr/>
              <a:t>30</a:t>
            </a:fld>
            <a:endParaRPr lang="en-GB" dirty="0"/>
          </a:p>
        </p:txBody>
      </p:sp>
    </p:spTree>
    <p:extLst>
      <p:ext uri="{BB962C8B-B14F-4D97-AF65-F5344CB8AC3E}">
        <p14:creationId xmlns:p14="http://schemas.microsoft.com/office/powerpoint/2010/main" val="93684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DC81A-9179-4099-AE36-D57DFD78CFA4}"/>
              </a:ext>
            </a:extLst>
          </p:cNvPr>
          <p:cNvSpPr>
            <a:spLocks noGrp="1"/>
          </p:cNvSpPr>
          <p:nvPr>
            <p:ph type="title"/>
          </p:nvPr>
        </p:nvSpPr>
        <p:spPr/>
        <p:txBody>
          <a:bodyPr/>
          <a:lstStyle/>
          <a:p>
            <a:r>
              <a:rPr lang="da-DK" dirty="0"/>
              <a:t>References</a:t>
            </a:r>
          </a:p>
        </p:txBody>
      </p:sp>
      <p:sp>
        <p:nvSpPr>
          <p:cNvPr id="3" name="Pladsholder til indhold 2">
            <a:extLst>
              <a:ext uri="{FF2B5EF4-FFF2-40B4-BE49-F238E27FC236}">
                <a16:creationId xmlns:a16="http://schemas.microsoft.com/office/drawing/2014/main" id="{B661A7C0-AB8C-489F-A374-FA331DEB4C3C}"/>
              </a:ext>
            </a:extLst>
          </p:cNvPr>
          <p:cNvSpPr>
            <a:spLocks noGrp="1"/>
          </p:cNvSpPr>
          <p:nvPr>
            <p:ph sz="quarter" idx="19"/>
          </p:nvPr>
        </p:nvSpPr>
        <p:spPr/>
        <p:txBody>
          <a:bodyPr/>
          <a:lstStyle/>
          <a:p>
            <a:pPr lvl="0">
              <a:buFont typeface="Wingdings" panose="05000000000000000000" pitchFamily="2" charset="2"/>
              <a:buChar char="§"/>
            </a:pPr>
            <a:r>
              <a:rPr lang="en-US" sz="1400" dirty="0" err="1">
                <a:solidFill>
                  <a:srgbClr val="000000"/>
                </a:solidFill>
              </a:rPr>
              <a:t>Amiel</a:t>
            </a:r>
            <a:r>
              <a:rPr lang="en-US" sz="1400" dirty="0">
                <a:solidFill>
                  <a:srgbClr val="000000"/>
                </a:solidFill>
              </a:rPr>
              <a:t>, T., &amp; Reeves, T. C. (2008). Design-based research and educational technology: Rethinking technology and the research agenda. </a:t>
            </a:r>
            <a:r>
              <a:rPr lang="en-US" sz="1400" i="1" dirty="0">
                <a:solidFill>
                  <a:srgbClr val="000000"/>
                </a:solidFill>
              </a:rPr>
              <a:t>Educational technology &amp; society, 11</a:t>
            </a:r>
            <a:r>
              <a:rPr lang="en-US" sz="1400" dirty="0">
                <a:solidFill>
                  <a:srgbClr val="000000"/>
                </a:solidFill>
              </a:rPr>
              <a:t>(4), 29-40. </a:t>
            </a:r>
            <a:endParaRPr lang="en-US" sz="1400" i="1" dirty="0">
              <a:solidFill>
                <a:srgbClr val="000000"/>
              </a:solidFill>
            </a:endParaRPr>
          </a:p>
          <a:p>
            <a:pPr lvl="0">
              <a:buFont typeface="Wingdings" panose="05000000000000000000" pitchFamily="2" charset="2"/>
              <a:buChar char="§"/>
            </a:pPr>
            <a:r>
              <a:rPr lang="en-US" sz="1400" dirty="0">
                <a:solidFill>
                  <a:srgbClr val="000000"/>
                </a:solidFill>
              </a:rPr>
              <a:t>Barab, S., &amp; Squire, K. (2004, 2004/01/01). Design-Based Research: Putting a Stake in the Ground. </a:t>
            </a:r>
            <a:r>
              <a:rPr lang="en-US" sz="1400" i="1" dirty="0">
                <a:solidFill>
                  <a:srgbClr val="000000"/>
                </a:solidFill>
              </a:rPr>
              <a:t>Journal of the Learning Sciences, 13</a:t>
            </a:r>
            <a:r>
              <a:rPr lang="en-US" sz="1400" dirty="0">
                <a:solidFill>
                  <a:srgbClr val="000000"/>
                </a:solidFill>
              </a:rPr>
              <a:t>(1), 1-14. </a:t>
            </a:r>
          </a:p>
          <a:p>
            <a:pPr lvl="0">
              <a:buFont typeface="Wingdings" panose="05000000000000000000" pitchFamily="2" charset="2"/>
              <a:buChar char="§"/>
            </a:pPr>
            <a:r>
              <a:rPr lang="en-US" sz="1400" dirty="0">
                <a:solidFill>
                  <a:srgbClr val="000000"/>
                </a:solidFill>
              </a:rPr>
              <a:t>Beach, K. (2003). Consequential transitions: A developmental view of knowledge propagation through social organizations. </a:t>
            </a:r>
            <a:r>
              <a:rPr lang="en-US" sz="1400" u="sng" dirty="0">
                <a:solidFill>
                  <a:srgbClr val="000000"/>
                </a:solidFill>
              </a:rPr>
              <a:t>Between school and work: New perspectives on transfer and boundary-crossing</a:t>
            </a:r>
            <a:r>
              <a:rPr lang="en-US" sz="1400" dirty="0">
                <a:solidFill>
                  <a:srgbClr val="000000"/>
                </a:solidFill>
              </a:rPr>
              <a:t>. T. </a:t>
            </a:r>
            <a:r>
              <a:rPr lang="en-US" sz="1400" dirty="0" err="1">
                <a:solidFill>
                  <a:srgbClr val="000000"/>
                </a:solidFill>
              </a:rPr>
              <a:t>Tuomi-Grohn</a:t>
            </a:r>
            <a:r>
              <a:rPr lang="en-US" sz="1400" dirty="0">
                <a:solidFill>
                  <a:srgbClr val="000000"/>
                </a:solidFill>
              </a:rPr>
              <a:t> and Y. Engeström. Oxford, Elsevier Science Ltd.</a:t>
            </a:r>
            <a:r>
              <a:rPr lang="en-US" sz="1400" b="1" dirty="0">
                <a:solidFill>
                  <a:srgbClr val="000000"/>
                </a:solidFill>
              </a:rPr>
              <a:t>: </a:t>
            </a:r>
            <a:r>
              <a:rPr lang="en-US" sz="1400" dirty="0">
                <a:solidFill>
                  <a:srgbClr val="000000"/>
                </a:solidFill>
              </a:rPr>
              <a:t>39-62.</a:t>
            </a:r>
          </a:p>
          <a:p>
            <a:pPr lvl="0">
              <a:buFont typeface="Wingdings" panose="05000000000000000000" pitchFamily="2" charset="2"/>
              <a:buChar char="§"/>
            </a:pPr>
            <a:r>
              <a:rPr lang="en-US" sz="1400" dirty="0">
                <a:solidFill>
                  <a:srgbClr val="000000"/>
                </a:solidFill>
              </a:rPr>
              <a:t>Dohn, N. B. (2007). "Knowledge and Skills for PISA—Assessing the Assessment." </a:t>
            </a:r>
            <a:r>
              <a:rPr lang="en-US" sz="1400" u="sng" dirty="0">
                <a:solidFill>
                  <a:srgbClr val="000000"/>
                </a:solidFill>
              </a:rPr>
              <a:t>Journal of Philosophy of Education</a:t>
            </a:r>
            <a:r>
              <a:rPr lang="en-US" sz="1400" dirty="0">
                <a:solidFill>
                  <a:srgbClr val="000000"/>
                </a:solidFill>
              </a:rPr>
              <a:t> </a:t>
            </a:r>
            <a:r>
              <a:rPr lang="en-US" sz="1400" b="1" dirty="0">
                <a:solidFill>
                  <a:srgbClr val="000000"/>
                </a:solidFill>
              </a:rPr>
              <a:t>41</a:t>
            </a:r>
            <a:r>
              <a:rPr lang="en-US" sz="1400" dirty="0">
                <a:solidFill>
                  <a:srgbClr val="000000"/>
                </a:solidFill>
              </a:rPr>
              <a:t>(1): 1-16.</a:t>
            </a:r>
          </a:p>
          <a:p>
            <a:pPr lvl="0">
              <a:buFont typeface="Wingdings" panose="05000000000000000000" pitchFamily="2" charset="2"/>
              <a:buChar char="§"/>
            </a:pPr>
            <a:r>
              <a:rPr lang="en-US" sz="1400" dirty="0">
                <a:solidFill>
                  <a:srgbClr val="000000"/>
                </a:solidFill>
              </a:rPr>
              <a:t>Dohn, N. B. (2011). "On the Epistemological Presuppositions of Reflective Activities." </a:t>
            </a:r>
            <a:r>
              <a:rPr lang="en-US" sz="1400" u="sng" dirty="0">
                <a:solidFill>
                  <a:srgbClr val="000000"/>
                </a:solidFill>
              </a:rPr>
              <a:t>Educational Theory</a:t>
            </a:r>
            <a:r>
              <a:rPr lang="en-US" sz="1400" dirty="0">
                <a:solidFill>
                  <a:srgbClr val="000000"/>
                </a:solidFill>
              </a:rPr>
              <a:t> </a:t>
            </a:r>
            <a:r>
              <a:rPr lang="en-US" sz="1400" b="1" dirty="0">
                <a:solidFill>
                  <a:srgbClr val="000000"/>
                </a:solidFill>
              </a:rPr>
              <a:t>61</a:t>
            </a:r>
            <a:r>
              <a:rPr lang="en-US" sz="1400" dirty="0">
                <a:solidFill>
                  <a:srgbClr val="000000"/>
                </a:solidFill>
              </a:rPr>
              <a:t>(6): 671-708.</a:t>
            </a:r>
          </a:p>
          <a:p>
            <a:pPr lvl="0">
              <a:buFont typeface="Wingdings" panose="05000000000000000000" pitchFamily="2" charset="2"/>
              <a:buChar char="§"/>
            </a:pPr>
            <a:r>
              <a:rPr lang="en-US" sz="1400" dirty="0">
                <a:solidFill>
                  <a:srgbClr val="000000"/>
                </a:solidFill>
              </a:rPr>
              <a:t>Dohn, N. B. (2017). </a:t>
            </a:r>
            <a:r>
              <a:rPr lang="en-US" sz="1400" i="1" dirty="0">
                <a:solidFill>
                  <a:srgbClr val="000000"/>
                </a:solidFill>
              </a:rPr>
              <a:t>Epistemological concerns - querying the learning field from a philosophical point of view.</a:t>
            </a:r>
            <a:r>
              <a:rPr lang="en-US" sz="1400" dirty="0">
                <a:solidFill>
                  <a:srgbClr val="000000"/>
                </a:solidFill>
              </a:rPr>
              <a:t> (</a:t>
            </a:r>
            <a:r>
              <a:rPr lang="en-US" sz="1400" dirty="0" err="1">
                <a:solidFill>
                  <a:srgbClr val="000000"/>
                </a:solidFill>
              </a:rPr>
              <a:t>dr.phil</a:t>
            </a:r>
            <a:r>
              <a:rPr lang="en-US" sz="1400" dirty="0">
                <a:solidFill>
                  <a:srgbClr val="000000"/>
                </a:solidFill>
              </a:rPr>
              <a:t>./Professorial Thesis), University of Southern Denmark. Available: dohn.sdu.dk</a:t>
            </a:r>
          </a:p>
          <a:p>
            <a:pPr lvl="0">
              <a:buFont typeface="Wingdings" panose="05000000000000000000" pitchFamily="2" charset="2"/>
              <a:buChar char="§"/>
            </a:pPr>
            <a:r>
              <a:rPr lang="en-US" sz="1400" dirty="0">
                <a:solidFill>
                  <a:srgbClr val="000000"/>
                </a:solidFill>
              </a:rPr>
              <a:t>Dohn, N. B. (2021). “Conceptualizing knowledge transfer as transformation and attunement.” </a:t>
            </a:r>
            <a:r>
              <a:rPr lang="en-US" sz="1400" u="sng" dirty="0">
                <a:solidFill>
                  <a:srgbClr val="000000"/>
                </a:solidFill>
              </a:rPr>
              <a:t>Frontline Learning Research </a:t>
            </a:r>
            <a:r>
              <a:rPr lang="en-US" sz="1400" b="1" dirty="0">
                <a:solidFill>
                  <a:srgbClr val="000000"/>
                </a:solidFill>
              </a:rPr>
              <a:t>9</a:t>
            </a:r>
            <a:r>
              <a:rPr lang="en-US" sz="1400" dirty="0">
                <a:solidFill>
                  <a:srgbClr val="000000"/>
                </a:solidFill>
              </a:rPr>
              <a:t>(3): 13-30.</a:t>
            </a:r>
          </a:p>
          <a:p>
            <a:pPr lvl="0">
              <a:buFont typeface="Wingdings" panose="05000000000000000000" pitchFamily="2" charset="2"/>
              <a:buChar char="§"/>
            </a:pPr>
            <a:r>
              <a:rPr lang="en-US" sz="1400" dirty="0">
                <a:solidFill>
                  <a:srgbClr val="000000"/>
                </a:solidFill>
              </a:rPr>
              <a:t>Dohn, N. B., &amp; Hachmann, R. (2020). Knowledge transformation across changes in situational demands between education and professional practice. In N. B. Dohn, S. B. Hansen, &amp; J. J. Hansen (Eds.), </a:t>
            </a:r>
            <a:r>
              <a:rPr lang="en-US" sz="1400" i="1" dirty="0">
                <a:solidFill>
                  <a:srgbClr val="000000"/>
                </a:solidFill>
              </a:rPr>
              <a:t>Designing for Situated Knowledge Transformation</a:t>
            </a:r>
            <a:r>
              <a:rPr lang="en-US" sz="1400" dirty="0">
                <a:solidFill>
                  <a:srgbClr val="000000"/>
                </a:solidFill>
              </a:rPr>
              <a:t> (pp. 249-266). Routledge. </a:t>
            </a:r>
          </a:p>
          <a:p>
            <a:pPr lvl="0">
              <a:buFont typeface="Wingdings" panose="05000000000000000000" pitchFamily="2" charset="2"/>
              <a:buChar char="§"/>
            </a:pPr>
            <a:r>
              <a:rPr lang="en-US" sz="1400" dirty="0">
                <a:solidFill>
                  <a:srgbClr val="000000"/>
                </a:solidFill>
              </a:rPr>
              <a:t>Dohn, N. B., Hansen, S. B., &amp; Hansen, J. J. (Eds.). (2020). </a:t>
            </a:r>
            <a:r>
              <a:rPr lang="en-US" sz="1400" i="1" dirty="0">
                <a:solidFill>
                  <a:srgbClr val="000000"/>
                </a:solidFill>
              </a:rPr>
              <a:t>Designing for situated knowledge transformation</a:t>
            </a:r>
            <a:r>
              <a:rPr lang="en-US" sz="1400" dirty="0">
                <a:solidFill>
                  <a:srgbClr val="000000"/>
                </a:solidFill>
              </a:rPr>
              <a:t>. Routledge. </a:t>
            </a:r>
          </a:p>
          <a:p>
            <a:pPr lvl="0">
              <a:buFont typeface="Wingdings" panose="05000000000000000000" pitchFamily="2" charset="2"/>
              <a:buChar char="§"/>
            </a:pPr>
            <a:r>
              <a:rPr lang="en-US" sz="1400" dirty="0">
                <a:solidFill>
                  <a:srgbClr val="000000"/>
                </a:solidFill>
              </a:rPr>
              <a:t>Dohn, N. B., Hansen, J. J., &amp; Goodyear, P. (2020). Basic design principles for learning designs to support knowledge transformation. In N. B. Dohn, S. B. Hansen, &amp; J. J. Hansen (Eds.), </a:t>
            </a:r>
            <a:r>
              <a:rPr lang="en-US" sz="1400" i="1" dirty="0">
                <a:solidFill>
                  <a:srgbClr val="000000"/>
                </a:solidFill>
              </a:rPr>
              <a:t>Designing for Situated Knowledge Transformation</a:t>
            </a:r>
            <a:r>
              <a:rPr lang="en-US" sz="1400" dirty="0">
                <a:solidFill>
                  <a:srgbClr val="000000"/>
                </a:solidFill>
              </a:rPr>
              <a:t> (pp. 160-179). Routledge. </a:t>
            </a:r>
          </a:p>
        </p:txBody>
      </p:sp>
      <p:sp>
        <p:nvSpPr>
          <p:cNvPr id="4" name="Pladsholder til dato 3">
            <a:extLst>
              <a:ext uri="{FF2B5EF4-FFF2-40B4-BE49-F238E27FC236}">
                <a16:creationId xmlns:a16="http://schemas.microsoft.com/office/drawing/2014/main" id="{69170C62-9C91-4358-9FCB-74A68433BA04}"/>
              </a:ext>
            </a:extLst>
          </p:cNvPr>
          <p:cNvSpPr>
            <a:spLocks noGrp="1"/>
          </p:cNvSpPr>
          <p:nvPr>
            <p:ph type="dt" sz="half" idx="20"/>
          </p:nvPr>
        </p:nvSpPr>
        <p:spPr/>
        <p:txBody>
          <a:bodyPr/>
          <a:lstStyle/>
          <a:p>
            <a:fld id="{E20D2ACE-F2EE-4BA3-92A4-E2CB6D0BC465}" type="datetime1">
              <a:rPr lang="en-GB" smtClean="0"/>
              <a:t>21/05/2021</a:t>
            </a:fld>
            <a:endParaRPr lang="en-GB" dirty="0"/>
          </a:p>
        </p:txBody>
      </p:sp>
      <p:sp>
        <p:nvSpPr>
          <p:cNvPr id="5" name="Pladsholder til slidenummer 4">
            <a:extLst>
              <a:ext uri="{FF2B5EF4-FFF2-40B4-BE49-F238E27FC236}">
                <a16:creationId xmlns:a16="http://schemas.microsoft.com/office/drawing/2014/main" id="{C8C7FFC7-C71D-4318-81B9-84ADF38CFC96}"/>
              </a:ext>
            </a:extLst>
          </p:cNvPr>
          <p:cNvSpPr>
            <a:spLocks noGrp="1"/>
          </p:cNvSpPr>
          <p:nvPr>
            <p:ph type="sldNum" sz="quarter" idx="22"/>
          </p:nvPr>
        </p:nvSpPr>
        <p:spPr/>
        <p:txBody>
          <a:bodyPr/>
          <a:lstStyle/>
          <a:p>
            <a:fld id="{45D37B1E-C366-494F-A587-962AD9AABC83}" type="slidenum">
              <a:rPr lang="en-GB" smtClean="0"/>
              <a:pPr/>
              <a:t>31</a:t>
            </a:fld>
            <a:endParaRPr lang="en-GB" dirty="0"/>
          </a:p>
        </p:txBody>
      </p:sp>
    </p:spTree>
    <p:extLst>
      <p:ext uri="{BB962C8B-B14F-4D97-AF65-F5344CB8AC3E}">
        <p14:creationId xmlns:p14="http://schemas.microsoft.com/office/powerpoint/2010/main" val="86619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758EB-9468-4ECF-9ECE-F185254801BC}"/>
              </a:ext>
            </a:extLst>
          </p:cNvPr>
          <p:cNvSpPr>
            <a:spLocks noGrp="1"/>
          </p:cNvSpPr>
          <p:nvPr>
            <p:ph type="title"/>
          </p:nvPr>
        </p:nvSpPr>
        <p:spPr/>
        <p:txBody>
          <a:bodyPr/>
          <a:lstStyle/>
          <a:p>
            <a:r>
              <a:rPr lang="da-DK" dirty="0"/>
              <a:t>References </a:t>
            </a:r>
          </a:p>
        </p:txBody>
      </p:sp>
      <p:sp>
        <p:nvSpPr>
          <p:cNvPr id="3" name="Pladsholder til indhold 2">
            <a:extLst>
              <a:ext uri="{FF2B5EF4-FFF2-40B4-BE49-F238E27FC236}">
                <a16:creationId xmlns:a16="http://schemas.microsoft.com/office/drawing/2014/main" id="{1E388505-2145-4EDD-BB0A-CDF6539A84F2}"/>
              </a:ext>
            </a:extLst>
          </p:cNvPr>
          <p:cNvSpPr>
            <a:spLocks noGrp="1"/>
          </p:cNvSpPr>
          <p:nvPr>
            <p:ph sz="quarter" idx="19"/>
          </p:nvPr>
        </p:nvSpPr>
        <p:spPr/>
        <p:txBody>
          <a:bodyPr/>
          <a:lstStyle/>
          <a:p>
            <a:pPr>
              <a:buFont typeface="Wingdings" panose="05000000000000000000" pitchFamily="2" charset="2"/>
              <a:buChar char="§"/>
            </a:pPr>
            <a:r>
              <a:rPr lang="en-US" sz="1400" dirty="0">
                <a:solidFill>
                  <a:srgbClr val="000000"/>
                </a:solidFill>
              </a:rPr>
              <a:t>Dreyfus, H. L. and S. E. Dreyfus (1986). Mind over machine. The power of human intuition and expertise in the era of the computer. New York, Free Press.</a:t>
            </a:r>
          </a:p>
          <a:p>
            <a:pPr lvl="0">
              <a:buFont typeface="Wingdings" panose="05000000000000000000" pitchFamily="2" charset="2"/>
              <a:buChar char="§"/>
            </a:pPr>
            <a:r>
              <a:rPr lang="en-US" sz="1400" dirty="0">
                <a:solidFill>
                  <a:srgbClr val="000000"/>
                </a:solidFill>
              </a:rPr>
              <a:t>Dreyfus, H. L. (1979). </a:t>
            </a:r>
            <a:r>
              <a:rPr lang="en-US" sz="1400" u="sng" dirty="0">
                <a:solidFill>
                  <a:srgbClr val="000000"/>
                </a:solidFill>
              </a:rPr>
              <a:t>What Computers </a:t>
            </a:r>
            <a:r>
              <a:rPr lang="en-US" sz="1400" i="1" u="sng" dirty="0">
                <a:solidFill>
                  <a:srgbClr val="000000"/>
                </a:solidFill>
              </a:rPr>
              <a:t>Still </a:t>
            </a:r>
            <a:r>
              <a:rPr lang="en-US" sz="1400" u="sng" dirty="0">
                <a:solidFill>
                  <a:srgbClr val="000000"/>
                </a:solidFill>
              </a:rPr>
              <a:t>Can't Do</a:t>
            </a:r>
            <a:r>
              <a:rPr lang="en-US" sz="1400" dirty="0">
                <a:solidFill>
                  <a:srgbClr val="000000"/>
                </a:solidFill>
              </a:rPr>
              <a:t>. New York, Harper &amp; Row.</a:t>
            </a:r>
          </a:p>
          <a:p>
            <a:pPr lvl="0">
              <a:buFont typeface="Wingdings" panose="05000000000000000000" pitchFamily="2" charset="2"/>
              <a:buChar char="§"/>
            </a:pPr>
            <a:r>
              <a:rPr lang="en-US" sz="1400" dirty="0">
                <a:solidFill>
                  <a:srgbClr val="000000"/>
                </a:solidFill>
              </a:rPr>
              <a:t>Engle, R. A. (2006). Framing Interactions to Foster Generative Learning: A Situative Explanation of Transfer in a Community of Learners Classroom. </a:t>
            </a:r>
            <a:r>
              <a:rPr lang="en-US" sz="1400" i="1" dirty="0">
                <a:solidFill>
                  <a:srgbClr val="000000"/>
                </a:solidFill>
              </a:rPr>
              <a:t>Journal of the Learning Sciences, 15</a:t>
            </a:r>
            <a:r>
              <a:rPr lang="pt-BR" sz="1400" dirty="0">
                <a:solidFill>
                  <a:srgbClr val="000000"/>
                </a:solidFill>
              </a:rPr>
              <a:t>(4), 451-498.</a:t>
            </a:r>
          </a:p>
          <a:p>
            <a:pPr lvl="0">
              <a:buFont typeface="Wingdings" panose="05000000000000000000" pitchFamily="2" charset="2"/>
              <a:buChar char="§"/>
            </a:pPr>
            <a:r>
              <a:rPr lang="en-US" sz="1400" dirty="0">
                <a:solidFill>
                  <a:srgbClr val="000000"/>
                </a:solidFill>
              </a:rPr>
              <a:t>Engle, R. A., Lam, D. P., Meyer, X. S., &amp; Nix, S. E. (2012). How Does Expansive Framing Promote Transfer? Several Proposed Explanations and a Research Agenda for Investigating Them. </a:t>
            </a:r>
            <a:r>
              <a:rPr lang="en-US" sz="1400" i="1" dirty="0">
                <a:solidFill>
                  <a:srgbClr val="000000"/>
                </a:solidFill>
              </a:rPr>
              <a:t>Educational Psychologist, 47</a:t>
            </a:r>
            <a:r>
              <a:rPr lang="en-US" sz="1400" dirty="0">
                <a:solidFill>
                  <a:srgbClr val="000000"/>
                </a:solidFill>
              </a:rPr>
              <a:t>(3), 215-231.</a:t>
            </a:r>
            <a:endParaRPr lang="en-US" sz="1400" i="1" dirty="0">
              <a:solidFill>
                <a:srgbClr val="000000"/>
              </a:solidFill>
            </a:endParaRPr>
          </a:p>
          <a:p>
            <a:pPr lvl="0">
              <a:buFont typeface="Wingdings" panose="05000000000000000000" pitchFamily="2" charset="2"/>
              <a:buChar char="§"/>
            </a:pPr>
            <a:r>
              <a:rPr lang="en-US" sz="1400" dirty="0" err="1">
                <a:solidFill>
                  <a:srgbClr val="000000"/>
                </a:solidFill>
              </a:rPr>
              <a:t>Gravemeijer</a:t>
            </a:r>
            <a:r>
              <a:rPr lang="en-US" sz="1400" dirty="0">
                <a:solidFill>
                  <a:srgbClr val="000000"/>
                </a:solidFill>
              </a:rPr>
              <a:t>, K., &amp; Cobb, P. (2006). Design research from a learning design perspective. In J. Van den Akker, K. </a:t>
            </a:r>
            <a:r>
              <a:rPr lang="en-US" sz="1400" dirty="0" err="1">
                <a:solidFill>
                  <a:srgbClr val="000000"/>
                </a:solidFill>
              </a:rPr>
              <a:t>Gravemeijer</a:t>
            </a:r>
            <a:r>
              <a:rPr lang="en-US" sz="1400" dirty="0">
                <a:solidFill>
                  <a:srgbClr val="000000"/>
                </a:solidFill>
              </a:rPr>
              <a:t>, S. McKenney, &amp; N. </a:t>
            </a:r>
            <a:r>
              <a:rPr lang="en-US" sz="1400" dirty="0" err="1">
                <a:solidFill>
                  <a:srgbClr val="000000"/>
                </a:solidFill>
              </a:rPr>
              <a:t>Nieveen</a:t>
            </a:r>
            <a:r>
              <a:rPr lang="en-US" sz="1400" dirty="0">
                <a:solidFill>
                  <a:srgbClr val="000000"/>
                </a:solidFill>
              </a:rPr>
              <a:t> (Eds.), </a:t>
            </a:r>
            <a:r>
              <a:rPr lang="en-US" sz="1400" i="1" dirty="0">
                <a:solidFill>
                  <a:srgbClr val="000000"/>
                </a:solidFill>
              </a:rPr>
              <a:t>Educational design research</a:t>
            </a:r>
            <a:r>
              <a:rPr lang="en-US" sz="1400" dirty="0">
                <a:solidFill>
                  <a:srgbClr val="000000"/>
                </a:solidFill>
              </a:rPr>
              <a:t> (pp. 45-85). Routledge. </a:t>
            </a:r>
          </a:p>
          <a:p>
            <a:pPr lvl="0">
              <a:buFont typeface="Wingdings" panose="05000000000000000000" pitchFamily="2" charset="2"/>
              <a:buChar char="§"/>
            </a:pPr>
            <a:r>
              <a:rPr lang="en-US" sz="1400" dirty="0">
                <a:solidFill>
                  <a:srgbClr val="000000"/>
                </a:solidFill>
              </a:rPr>
              <a:t>Hachmann, R. (2020). </a:t>
            </a:r>
            <a:r>
              <a:rPr lang="da-DK" sz="1400" i="1" dirty="0">
                <a:solidFill>
                  <a:srgbClr val="000000"/>
                </a:solidFill>
              </a:rPr>
              <a:t>Didaktisk design for transformationer af faglig viden: En undersøgelse af lærerstuderendes </a:t>
            </a:r>
            <a:r>
              <a:rPr lang="da-DK" sz="1400" i="1" dirty="0" err="1">
                <a:solidFill>
                  <a:srgbClr val="000000"/>
                </a:solidFill>
              </a:rPr>
              <a:t>videnstransformationer</a:t>
            </a:r>
            <a:r>
              <a:rPr lang="da-DK" sz="1400" i="1" dirty="0">
                <a:solidFill>
                  <a:srgbClr val="000000"/>
                </a:solidFill>
              </a:rPr>
              <a:t> på tværs af professionsuddannelse og -praksis</a:t>
            </a:r>
            <a:r>
              <a:rPr lang="en-US" sz="1400" dirty="0">
                <a:solidFill>
                  <a:srgbClr val="000000"/>
                </a:solidFill>
              </a:rPr>
              <a:t> [PhD Dissertation, University of Southern Denmark]. Kolding. </a:t>
            </a:r>
          </a:p>
          <a:p>
            <a:pPr lvl="0">
              <a:buFont typeface="Wingdings" panose="05000000000000000000" pitchFamily="2" charset="2"/>
              <a:buChar char="§"/>
            </a:pPr>
            <a:r>
              <a:rPr lang="en-US" sz="1400" dirty="0">
                <a:solidFill>
                  <a:srgbClr val="000000"/>
                </a:solidFill>
              </a:rPr>
              <a:t>Hachmann, R., &amp; Dohn, N. B. (2018). Participatory skills for learning in a networked world. In N. B. Dohn (Ed.), </a:t>
            </a:r>
            <a:r>
              <a:rPr lang="en-US" sz="1400" i="1" dirty="0">
                <a:solidFill>
                  <a:srgbClr val="000000"/>
                </a:solidFill>
              </a:rPr>
              <a:t>Designing for Learning in a Networked World</a:t>
            </a:r>
            <a:r>
              <a:rPr lang="en-US" sz="1400" dirty="0">
                <a:solidFill>
                  <a:srgbClr val="000000"/>
                </a:solidFill>
              </a:rPr>
              <a:t> (pp. 102-119). Routledge. </a:t>
            </a:r>
          </a:p>
          <a:p>
            <a:pPr lvl="0">
              <a:buFont typeface="Wingdings" panose="05000000000000000000" pitchFamily="2" charset="2"/>
              <a:buChar char="§"/>
            </a:pPr>
            <a:r>
              <a:rPr lang="en-US" sz="1400" dirty="0">
                <a:solidFill>
                  <a:srgbClr val="000000"/>
                </a:solidFill>
              </a:rPr>
              <a:t>Hutchins, E. (1993). Learning to navigate. </a:t>
            </a:r>
            <a:r>
              <a:rPr lang="en-US" sz="1400" u="sng" dirty="0">
                <a:solidFill>
                  <a:srgbClr val="000000"/>
                </a:solidFill>
              </a:rPr>
              <a:t>Understanding practice: Perspectives on activity and context</a:t>
            </a:r>
            <a:r>
              <a:rPr lang="en-US" sz="1400" dirty="0">
                <a:solidFill>
                  <a:srgbClr val="000000"/>
                </a:solidFill>
              </a:rPr>
              <a:t>. S. </a:t>
            </a:r>
            <a:r>
              <a:rPr lang="en-US" sz="1400" dirty="0" err="1">
                <a:solidFill>
                  <a:srgbClr val="000000"/>
                </a:solidFill>
              </a:rPr>
              <a:t>Chaiklin</a:t>
            </a:r>
            <a:r>
              <a:rPr lang="en-US" sz="1400" dirty="0">
                <a:solidFill>
                  <a:srgbClr val="000000"/>
                </a:solidFill>
              </a:rPr>
              <a:t> and J. Lave. New York, Cambridge University Press</a:t>
            </a:r>
            <a:r>
              <a:rPr lang="en-US" sz="1400" b="1" dirty="0">
                <a:solidFill>
                  <a:srgbClr val="000000"/>
                </a:solidFill>
              </a:rPr>
              <a:t>: </a:t>
            </a:r>
            <a:r>
              <a:rPr lang="en-US" sz="1400" dirty="0">
                <a:solidFill>
                  <a:srgbClr val="000000"/>
                </a:solidFill>
              </a:rPr>
              <a:t>35-63.</a:t>
            </a:r>
          </a:p>
          <a:p>
            <a:pPr lvl="0">
              <a:buFont typeface="Wingdings" panose="05000000000000000000" pitchFamily="2" charset="2"/>
              <a:buChar char="§"/>
            </a:pPr>
            <a:r>
              <a:rPr lang="en-US" sz="1400" dirty="0">
                <a:solidFill>
                  <a:srgbClr val="000000"/>
                </a:solidFill>
              </a:rPr>
              <a:t>Hutchins, E. and T. Klausen (1996). Distributed cognition in an airline cockpit. </a:t>
            </a:r>
            <a:r>
              <a:rPr lang="en-US" sz="1400" u="sng" dirty="0">
                <a:solidFill>
                  <a:srgbClr val="000000"/>
                </a:solidFill>
              </a:rPr>
              <a:t>Cognition and communication at work</a:t>
            </a:r>
            <a:r>
              <a:rPr lang="en-US" sz="1400" dirty="0">
                <a:solidFill>
                  <a:srgbClr val="000000"/>
                </a:solidFill>
              </a:rPr>
              <a:t>. Y. Engeström and D. Middleton. New York, Cambridge University Press</a:t>
            </a:r>
            <a:r>
              <a:rPr lang="en-US" sz="1400" b="1" dirty="0">
                <a:solidFill>
                  <a:srgbClr val="000000"/>
                </a:solidFill>
              </a:rPr>
              <a:t>: </a:t>
            </a:r>
            <a:r>
              <a:rPr lang="en-US" sz="1400" dirty="0">
                <a:solidFill>
                  <a:srgbClr val="000000"/>
                </a:solidFill>
              </a:rPr>
              <a:t>15-34.</a:t>
            </a:r>
          </a:p>
          <a:p>
            <a:pPr lvl="0">
              <a:buFont typeface="Wingdings" panose="05000000000000000000" pitchFamily="2" charset="2"/>
              <a:buChar char="§"/>
            </a:pPr>
            <a:r>
              <a:rPr lang="da-DK" sz="1400" dirty="0">
                <a:solidFill>
                  <a:srgbClr val="000000"/>
                </a:solidFill>
              </a:rPr>
              <a:t>Lave, J. (1988). </a:t>
            </a:r>
            <a:r>
              <a:rPr lang="en-US" sz="1400" u="sng" dirty="0">
                <a:solidFill>
                  <a:srgbClr val="000000"/>
                </a:solidFill>
              </a:rPr>
              <a:t>Cognition in Practice - Mind, Mathematics and Culture in Everyday Life</a:t>
            </a:r>
            <a:r>
              <a:rPr lang="en-US" sz="1400" dirty="0">
                <a:solidFill>
                  <a:srgbClr val="000000"/>
                </a:solidFill>
              </a:rPr>
              <a:t>. Cambridge, Cambridge University Press.</a:t>
            </a:r>
          </a:p>
          <a:p>
            <a:endParaRPr lang="da-DK" dirty="0"/>
          </a:p>
        </p:txBody>
      </p:sp>
      <p:sp>
        <p:nvSpPr>
          <p:cNvPr id="4" name="Pladsholder til dato 3">
            <a:extLst>
              <a:ext uri="{FF2B5EF4-FFF2-40B4-BE49-F238E27FC236}">
                <a16:creationId xmlns:a16="http://schemas.microsoft.com/office/drawing/2014/main" id="{737827BA-99FA-458A-BEB2-7E4B5CD5A6A6}"/>
              </a:ext>
            </a:extLst>
          </p:cNvPr>
          <p:cNvSpPr>
            <a:spLocks noGrp="1"/>
          </p:cNvSpPr>
          <p:nvPr>
            <p:ph type="dt" sz="half" idx="20"/>
          </p:nvPr>
        </p:nvSpPr>
        <p:spPr/>
        <p:txBody>
          <a:bodyPr/>
          <a:lstStyle/>
          <a:p>
            <a:fld id="{F7392644-8FF4-4961-8497-7FF63E3A740A}" type="datetime1">
              <a:rPr lang="en-GB" smtClean="0"/>
              <a:t>21/05/2021</a:t>
            </a:fld>
            <a:endParaRPr lang="en-GB" dirty="0"/>
          </a:p>
        </p:txBody>
      </p:sp>
      <p:sp>
        <p:nvSpPr>
          <p:cNvPr id="5" name="Pladsholder til slidenummer 4">
            <a:extLst>
              <a:ext uri="{FF2B5EF4-FFF2-40B4-BE49-F238E27FC236}">
                <a16:creationId xmlns:a16="http://schemas.microsoft.com/office/drawing/2014/main" id="{7312D1CE-A0B4-4D89-8EC0-34261D0413F9}"/>
              </a:ext>
            </a:extLst>
          </p:cNvPr>
          <p:cNvSpPr>
            <a:spLocks noGrp="1"/>
          </p:cNvSpPr>
          <p:nvPr>
            <p:ph type="sldNum" sz="quarter" idx="22"/>
          </p:nvPr>
        </p:nvSpPr>
        <p:spPr/>
        <p:txBody>
          <a:bodyPr/>
          <a:lstStyle/>
          <a:p>
            <a:fld id="{45D37B1E-C366-494F-A587-962AD9AABC83}" type="slidenum">
              <a:rPr lang="en-GB" smtClean="0"/>
              <a:pPr/>
              <a:t>32</a:t>
            </a:fld>
            <a:endParaRPr lang="en-GB" dirty="0"/>
          </a:p>
        </p:txBody>
      </p:sp>
    </p:spTree>
    <p:extLst>
      <p:ext uri="{BB962C8B-B14F-4D97-AF65-F5344CB8AC3E}">
        <p14:creationId xmlns:p14="http://schemas.microsoft.com/office/powerpoint/2010/main" val="3954639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758EB-9468-4ECF-9ECE-F185254801BC}"/>
              </a:ext>
            </a:extLst>
          </p:cNvPr>
          <p:cNvSpPr>
            <a:spLocks noGrp="1"/>
          </p:cNvSpPr>
          <p:nvPr>
            <p:ph type="title"/>
          </p:nvPr>
        </p:nvSpPr>
        <p:spPr/>
        <p:txBody>
          <a:bodyPr/>
          <a:lstStyle/>
          <a:p>
            <a:r>
              <a:rPr lang="da-DK" dirty="0"/>
              <a:t>References </a:t>
            </a:r>
          </a:p>
        </p:txBody>
      </p:sp>
      <p:sp>
        <p:nvSpPr>
          <p:cNvPr id="3" name="Pladsholder til indhold 2">
            <a:extLst>
              <a:ext uri="{FF2B5EF4-FFF2-40B4-BE49-F238E27FC236}">
                <a16:creationId xmlns:a16="http://schemas.microsoft.com/office/drawing/2014/main" id="{1E388505-2145-4EDD-BB0A-CDF6539A84F2}"/>
              </a:ext>
            </a:extLst>
          </p:cNvPr>
          <p:cNvSpPr>
            <a:spLocks noGrp="1"/>
          </p:cNvSpPr>
          <p:nvPr>
            <p:ph sz="quarter" idx="19"/>
          </p:nvPr>
        </p:nvSpPr>
        <p:spPr/>
        <p:txBody>
          <a:bodyPr/>
          <a:lstStyle/>
          <a:p>
            <a:pPr lvl="0">
              <a:buFont typeface="Wingdings" panose="05000000000000000000" pitchFamily="2" charset="2"/>
              <a:buChar char="§"/>
            </a:pPr>
            <a:r>
              <a:rPr lang="en-US" sz="1400" dirty="0">
                <a:solidFill>
                  <a:srgbClr val="000000"/>
                </a:solidFill>
              </a:rPr>
              <a:t>Lave, J. and E. Wenger (1991). </a:t>
            </a:r>
            <a:r>
              <a:rPr lang="en-US" sz="1400" u="sng" dirty="0">
                <a:solidFill>
                  <a:srgbClr val="000000"/>
                </a:solidFill>
              </a:rPr>
              <a:t>Situated Learning - Legitimate Peripheral Participation</a:t>
            </a:r>
            <a:r>
              <a:rPr lang="en-US" sz="1400" dirty="0">
                <a:solidFill>
                  <a:srgbClr val="000000"/>
                </a:solidFill>
              </a:rPr>
              <a:t>. New York, Cambridge University Press.</a:t>
            </a:r>
          </a:p>
          <a:p>
            <a:pPr lvl="0">
              <a:buFont typeface="Wingdings" panose="05000000000000000000" pitchFamily="2" charset="2"/>
              <a:buChar char="§"/>
            </a:pPr>
            <a:r>
              <a:rPr lang="en-US" sz="1400" dirty="0">
                <a:solidFill>
                  <a:srgbClr val="000000"/>
                </a:solidFill>
              </a:rPr>
              <a:t>McKenney, S., &amp; Reeves, T. C. (2014). Educational Design Research. In M. J. Spector, D. M. Merrill, J. Elen, &amp; J. M. Bishop (Eds.), </a:t>
            </a:r>
            <a:r>
              <a:rPr lang="en-US" sz="1400" i="1" dirty="0">
                <a:solidFill>
                  <a:srgbClr val="000000"/>
                </a:solidFill>
              </a:rPr>
              <a:t>Handbook of Research on Educational Communications and Technology</a:t>
            </a:r>
            <a:r>
              <a:rPr lang="en-US" sz="1400" dirty="0">
                <a:solidFill>
                  <a:srgbClr val="000000"/>
                </a:solidFill>
              </a:rPr>
              <a:t> (pp. 131-140). Springer New York. </a:t>
            </a:r>
          </a:p>
          <a:p>
            <a:pPr lvl="0">
              <a:buFont typeface="Wingdings" panose="05000000000000000000" pitchFamily="2" charset="2"/>
              <a:buChar char="§"/>
            </a:pPr>
            <a:r>
              <a:rPr lang="da-DK" sz="1400" dirty="0">
                <a:solidFill>
                  <a:srgbClr val="000000"/>
                </a:solidFill>
              </a:rPr>
              <a:t>Nielsen, K. and S. </a:t>
            </a:r>
            <a:r>
              <a:rPr lang="da-DK" sz="1400" dirty="0" err="1">
                <a:solidFill>
                  <a:srgbClr val="000000"/>
                </a:solidFill>
              </a:rPr>
              <a:t>Kvale</a:t>
            </a:r>
            <a:r>
              <a:rPr lang="da-DK" sz="1400" dirty="0">
                <a:solidFill>
                  <a:srgbClr val="000000"/>
                </a:solidFill>
              </a:rPr>
              <a:t> (2003). </a:t>
            </a:r>
            <a:r>
              <a:rPr lang="da-DK" sz="1400" u="sng" dirty="0">
                <a:solidFill>
                  <a:srgbClr val="000000"/>
                </a:solidFill>
              </a:rPr>
              <a:t>Praktikkens læringslandskab : at lære gennem arbejde</a:t>
            </a:r>
            <a:r>
              <a:rPr lang="da-DK" sz="1400" dirty="0">
                <a:solidFill>
                  <a:srgbClr val="000000"/>
                </a:solidFill>
              </a:rPr>
              <a:t>. København, Akademisk Forlag.</a:t>
            </a:r>
          </a:p>
          <a:p>
            <a:pPr lvl="0">
              <a:buFont typeface="Wingdings" panose="05000000000000000000" pitchFamily="2" charset="2"/>
              <a:buChar char="§"/>
            </a:pPr>
            <a:r>
              <a:rPr lang="en-US" sz="1400" dirty="0">
                <a:solidFill>
                  <a:srgbClr val="000000"/>
                </a:solidFill>
              </a:rPr>
              <a:t>Reeves, T. C. (2006). Design research from a technology perspective. In J. Van den Akker, K. </a:t>
            </a:r>
            <a:r>
              <a:rPr lang="en-US" sz="1400" dirty="0" err="1">
                <a:solidFill>
                  <a:srgbClr val="000000"/>
                </a:solidFill>
              </a:rPr>
              <a:t>Gravemeijer</a:t>
            </a:r>
            <a:r>
              <a:rPr lang="en-US" sz="1400" dirty="0">
                <a:solidFill>
                  <a:srgbClr val="000000"/>
                </a:solidFill>
              </a:rPr>
              <a:t>, S. McKenney, &amp; N. </a:t>
            </a:r>
            <a:r>
              <a:rPr lang="en-US" sz="1400" dirty="0" err="1">
                <a:solidFill>
                  <a:srgbClr val="000000"/>
                </a:solidFill>
              </a:rPr>
              <a:t>Nieveen</a:t>
            </a:r>
            <a:r>
              <a:rPr lang="en-US" sz="1400" dirty="0">
                <a:solidFill>
                  <a:srgbClr val="000000"/>
                </a:solidFill>
              </a:rPr>
              <a:t> (Eds.), </a:t>
            </a:r>
            <a:r>
              <a:rPr lang="en-US" sz="1400" i="1" dirty="0">
                <a:solidFill>
                  <a:srgbClr val="000000"/>
                </a:solidFill>
              </a:rPr>
              <a:t>Educational design research</a:t>
            </a:r>
            <a:r>
              <a:rPr lang="en-US" sz="1400" dirty="0">
                <a:solidFill>
                  <a:srgbClr val="000000"/>
                </a:solidFill>
              </a:rPr>
              <a:t> (pp. 52-66). Routledge. </a:t>
            </a:r>
          </a:p>
          <a:p>
            <a:pPr lvl="0">
              <a:buFont typeface="Wingdings" panose="05000000000000000000" pitchFamily="2" charset="2"/>
              <a:buChar char="§"/>
            </a:pPr>
            <a:r>
              <a:rPr lang="en-US" sz="1400" dirty="0">
                <a:solidFill>
                  <a:srgbClr val="000000"/>
                </a:solidFill>
              </a:rPr>
              <a:t>Säljö, R. and J. </a:t>
            </a:r>
            <a:r>
              <a:rPr lang="en-US" sz="1400" dirty="0" err="1">
                <a:solidFill>
                  <a:srgbClr val="000000"/>
                </a:solidFill>
              </a:rPr>
              <a:t>Wyndhamn</a:t>
            </a:r>
            <a:r>
              <a:rPr lang="en-US" sz="1400" dirty="0">
                <a:solidFill>
                  <a:srgbClr val="000000"/>
                </a:solidFill>
              </a:rPr>
              <a:t> (1993). Solving everyday problems in the formal setting: An empirical study of the school as context for thought. </a:t>
            </a:r>
            <a:r>
              <a:rPr lang="en-US" sz="1400" u="sng" dirty="0">
                <a:solidFill>
                  <a:srgbClr val="000000"/>
                </a:solidFill>
              </a:rPr>
              <a:t>Understanding practice: Perspectives on activity and context</a:t>
            </a:r>
            <a:r>
              <a:rPr lang="en-US" sz="1400" dirty="0">
                <a:solidFill>
                  <a:srgbClr val="000000"/>
                </a:solidFill>
              </a:rPr>
              <a:t>. S. </a:t>
            </a:r>
            <a:r>
              <a:rPr lang="en-US" sz="1400" dirty="0" err="1">
                <a:solidFill>
                  <a:srgbClr val="000000"/>
                </a:solidFill>
              </a:rPr>
              <a:t>Chaiklin</a:t>
            </a:r>
            <a:r>
              <a:rPr lang="en-US" sz="1400" dirty="0">
                <a:solidFill>
                  <a:srgbClr val="000000"/>
                </a:solidFill>
              </a:rPr>
              <a:t> and J. Lave. New York, Cambridge University Press</a:t>
            </a:r>
            <a:r>
              <a:rPr lang="en-US" sz="1400" b="1" dirty="0">
                <a:solidFill>
                  <a:srgbClr val="000000"/>
                </a:solidFill>
              </a:rPr>
              <a:t>: </a:t>
            </a:r>
            <a:r>
              <a:rPr lang="en-US" sz="1400" dirty="0">
                <a:solidFill>
                  <a:srgbClr val="000000"/>
                </a:solidFill>
              </a:rPr>
              <a:t>327-342.</a:t>
            </a:r>
          </a:p>
          <a:p>
            <a:pPr lvl="0">
              <a:buFont typeface="Wingdings" panose="05000000000000000000" pitchFamily="2" charset="2"/>
              <a:buChar char="§"/>
            </a:pPr>
            <a:r>
              <a:rPr lang="en-US" sz="1400" dirty="0">
                <a:solidFill>
                  <a:srgbClr val="000000"/>
                </a:solidFill>
              </a:rPr>
              <a:t>Schön, D. A. (1983). </a:t>
            </a:r>
            <a:r>
              <a:rPr lang="en-US" sz="1400" u="sng" dirty="0">
                <a:solidFill>
                  <a:srgbClr val="000000"/>
                </a:solidFill>
              </a:rPr>
              <a:t>The reflective practitioner: How professionals think in action</a:t>
            </a:r>
            <a:r>
              <a:rPr lang="en-US" sz="1400" dirty="0">
                <a:solidFill>
                  <a:srgbClr val="000000"/>
                </a:solidFill>
              </a:rPr>
              <a:t>. New York, Basic books.</a:t>
            </a:r>
          </a:p>
          <a:p>
            <a:pPr lvl="0">
              <a:buFont typeface="Wingdings" panose="05000000000000000000" pitchFamily="2" charset="2"/>
              <a:buChar char="§"/>
            </a:pPr>
            <a:r>
              <a:rPr lang="en-US" sz="1400" dirty="0">
                <a:solidFill>
                  <a:srgbClr val="000000"/>
                </a:solidFill>
              </a:rPr>
              <a:t>Tanggaard, L. (2005). </a:t>
            </a:r>
            <a:r>
              <a:rPr lang="en-US" sz="1400" dirty="0" err="1">
                <a:solidFill>
                  <a:srgbClr val="000000"/>
                </a:solidFill>
              </a:rPr>
              <a:t>Læring</a:t>
            </a:r>
            <a:r>
              <a:rPr lang="en-US" sz="1400" dirty="0">
                <a:solidFill>
                  <a:srgbClr val="000000"/>
                </a:solidFill>
              </a:rPr>
              <a:t> og </a:t>
            </a:r>
            <a:r>
              <a:rPr lang="en-US" sz="1400" dirty="0" err="1">
                <a:solidFill>
                  <a:srgbClr val="000000"/>
                </a:solidFill>
              </a:rPr>
              <a:t>identitet</a:t>
            </a:r>
            <a:r>
              <a:rPr lang="en-US" sz="1400" dirty="0">
                <a:solidFill>
                  <a:srgbClr val="000000"/>
                </a:solidFill>
              </a:rPr>
              <a:t> i </a:t>
            </a:r>
            <a:r>
              <a:rPr lang="en-US" sz="1400" dirty="0" err="1">
                <a:solidFill>
                  <a:srgbClr val="000000"/>
                </a:solidFill>
              </a:rPr>
              <a:t>krydsfeltet</a:t>
            </a:r>
            <a:r>
              <a:rPr lang="en-US" sz="1400" dirty="0">
                <a:solidFill>
                  <a:srgbClr val="000000"/>
                </a:solidFill>
              </a:rPr>
              <a:t> </a:t>
            </a:r>
            <a:r>
              <a:rPr lang="en-US" sz="1400" dirty="0" err="1">
                <a:solidFill>
                  <a:srgbClr val="000000"/>
                </a:solidFill>
              </a:rPr>
              <a:t>mellem</a:t>
            </a:r>
            <a:r>
              <a:rPr lang="en-US" sz="1400" dirty="0">
                <a:solidFill>
                  <a:srgbClr val="000000"/>
                </a:solidFill>
              </a:rPr>
              <a:t> </a:t>
            </a:r>
            <a:r>
              <a:rPr lang="en-US" sz="1400" dirty="0" err="1">
                <a:solidFill>
                  <a:srgbClr val="000000"/>
                </a:solidFill>
              </a:rPr>
              <a:t>skole</a:t>
            </a:r>
            <a:r>
              <a:rPr lang="en-US" sz="1400" dirty="0">
                <a:solidFill>
                  <a:srgbClr val="000000"/>
                </a:solidFill>
              </a:rPr>
              <a:t> og </a:t>
            </a:r>
            <a:r>
              <a:rPr lang="en-US" sz="1400" dirty="0" err="1">
                <a:solidFill>
                  <a:srgbClr val="000000"/>
                </a:solidFill>
              </a:rPr>
              <a:t>praktik</a:t>
            </a:r>
            <a:r>
              <a:rPr lang="en-US" sz="1400" dirty="0">
                <a:solidFill>
                  <a:srgbClr val="000000"/>
                </a:solidFill>
              </a:rPr>
              <a:t> - med </a:t>
            </a:r>
            <a:r>
              <a:rPr lang="en-US" sz="1400" dirty="0" err="1">
                <a:solidFill>
                  <a:srgbClr val="000000"/>
                </a:solidFill>
              </a:rPr>
              <a:t>udgangspunkt</a:t>
            </a:r>
            <a:r>
              <a:rPr lang="en-US" sz="1400" dirty="0">
                <a:solidFill>
                  <a:srgbClr val="000000"/>
                </a:solidFill>
              </a:rPr>
              <a:t> i </a:t>
            </a:r>
            <a:r>
              <a:rPr lang="en-US" sz="1400" dirty="0" err="1">
                <a:solidFill>
                  <a:srgbClr val="000000"/>
                </a:solidFill>
              </a:rPr>
              <a:t>vekseluddannelse</a:t>
            </a:r>
            <a:r>
              <a:rPr lang="en-US" sz="1400" dirty="0">
                <a:solidFill>
                  <a:srgbClr val="000000"/>
                </a:solidFill>
              </a:rPr>
              <a:t>. </a:t>
            </a:r>
            <a:r>
              <a:rPr lang="en-US" sz="1400" u="sng" dirty="0">
                <a:solidFill>
                  <a:srgbClr val="000000"/>
                </a:solidFill>
              </a:rPr>
              <a:t>Department of Communication</a:t>
            </a:r>
            <a:r>
              <a:rPr lang="en-US" sz="1400" dirty="0">
                <a:solidFill>
                  <a:srgbClr val="000000"/>
                </a:solidFill>
              </a:rPr>
              <a:t>, Aalborg University.</a:t>
            </a:r>
          </a:p>
          <a:p>
            <a:pPr lvl="0">
              <a:buFont typeface="Wingdings" panose="05000000000000000000" pitchFamily="2" charset="2"/>
              <a:buChar char="§"/>
            </a:pPr>
            <a:r>
              <a:rPr lang="en-US" sz="1400" dirty="0" err="1">
                <a:solidFill>
                  <a:srgbClr val="000000"/>
                </a:solidFill>
              </a:rPr>
              <a:t>Thrysøe</a:t>
            </a:r>
            <a:r>
              <a:rPr lang="en-US" sz="1400" dirty="0">
                <a:solidFill>
                  <a:srgbClr val="000000"/>
                </a:solidFill>
              </a:rPr>
              <a:t>, L. (2011). </a:t>
            </a:r>
            <a:r>
              <a:rPr lang="da-DK" sz="1400" u="sng" dirty="0">
                <a:solidFill>
                  <a:srgbClr val="000000"/>
                </a:solidFill>
              </a:rPr>
              <a:t>At blive og at være sygeplejerske: En undersøgelse af oplevelsen ved at være næsten færdiguddannet og nyuddannet sygeplejerske og interaktionens betydning for deltagelse i praksisfællesskabet. </a:t>
            </a:r>
            <a:r>
              <a:rPr lang="da-DK" sz="1400" u="sng" dirty="0" err="1">
                <a:solidFill>
                  <a:srgbClr val="000000"/>
                </a:solidFill>
              </a:rPr>
              <a:t>Ph.D.</a:t>
            </a:r>
            <a:r>
              <a:rPr lang="da-DK" sz="1400" u="sng" dirty="0">
                <a:solidFill>
                  <a:srgbClr val="000000"/>
                </a:solidFill>
              </a:rPr>
              <a:t> dissertation</a:t>
            </a:r>
            <a:r>
              <a:rPr lang="en-US" sz="1400" dirty="0">
                <a:solidFill>
                  <a:srgbClr val="000000"/>
                </a:solidFill>
              </a:rPr>
              <a:t>. Odense, Research Unit of Nursing, University of Southern Denmark.</a:t>
            </a:r>
          </a:p>
          <a:p>
            <a:pPr lvl="0">
              <a:buFont typeface="Wingdings" panose="05000000000000000000" pitchFamily="2" charset="2"/>
              <a:buChar char="§"/>
            </a:pPr>
            <a:r>
              <a:rPr lang="en-US" sz="1400" dirty="0">
                <a:solidFill>
                  <a:srgbClr val="000000"/>
                </a:solidFill>
              </a:rPr>
              <a:t>Van den Akker, J. (1999). Principles and methods of development research. In J. Van den Akker, R. M. Branch, K. </a:t>
            </a:r>
            <a:r>
              <a:rPr lang="en-US" sz="1400" dirty="0" err="1">
                <a:solidFill>
                  <a:srgbClr val="000000"/>
                </a:solidFill>
              </a:rPr>
              <a:t>Gustavson</a:t>
            </a:r>
            <a:r>
              <a:rPr lang="en-US" sz="1400" dirty="0">
                <a:solidFill>
                  <a:srgbClr val="000000"/>
                </a:solidFill>
              </a:rPr>
              <a:t>, N. </a:t>
            </a:r>
            <a:r>
              <a:rPr lang="en-US" sz="1400" dirty="0" err="1">
                <a:solidFill>
                  <a:srgbClr val="000000"/>
                </a:solidFill>
              </a:rPr>
              <a:t>Nieveen</a:t>
            </a:r>
            <a:r>
              <a:rPr lang="en-US" sz="1400" dirty="0">
                <a:solidFill>
                  <a:srgbClr val="000000"/>
                </a:solidFill>
              </a:rPr>
              <a:t>, &amp; T. </a:t>
            </a:r>
            <a:r>
              <a:rPr lang="en-US" sz="1400" dirty="0" err="1">
                <a:solidFill>
                  <a:srgbClr val="000000"/>
                </a:solidFill>
              </a:rPr>
              <a:t>Plomp</a:t>
            </a:r>
            <a:r>
              <a:rPr lang="en-US" sz="1400" dirty="0">
                <a:solidFill>
                  <a:srgbClr val="000000"/>
                </a:solidFill>
              </a:rPr>
              <a:t> (Eds.), </a:t>
            </a:r>
            <a:r>
              <a:rPr lang="en-US" sz="1400" i="1" dirty="0">
                <a:solidFill>
                  <a:srgbClr val="000000"/>
                </a:solidFill>
              </a:rPr>
              <a:t>Design approaches and tools in education and training</a:t>
            </a:r>
            <a:r>
              <a:rPr lang="en-US" sz="1400" dirty="0">
                <a:solidFill>
                  <a:srgbClr val="000000"/>
                </a:solidFill>
              </a:rPr>
              <a:t> (pp. 1-14). Springer. </a:t>
            </a:r>
          </a:p>
          <a:p>
            <a:pPr lvl="0">
              <a:buFont typeface="Wingdings" panose="05000000000000000000" pitchFamily="2" charset="2"/>
              <a:buChar char="§"/>
            </a:pPr>
            <a:r>
              <a:rPr lang="en-US" sz="1400" dirty="0">
                <a:solidFill>
                  <a:srgbClr val="000000"/>
                </a:solidFill>
              </a:rPr>
              <a:t>Wenger, E. (1998). </a:t>
            </a:r>
            <a:r>
              <a:rPr lang="en-US" sz="1400" u="sng" dirty="0">
                <a:solidFill>
                  <a:srgbClr val="000000"/>
                </a:solidFill>
              </a:rPr>
              <a:t>Communities of Practice</a:t>
            </a:r>
            <a:r>
              <a:rPr lang="en-US" sz="1400" dirty="0">
                <a:solidFill>
                  <a:srgbClr val="000000"/>
                </a:solidFill>
              </a:rPr>
              <a:t>. New York, Cambridge University Press.</a:t>
            </a:r>
          </a:p>
          <a:p>
            <a:endParaRPr lang="da-DK" dirty="0"/>
          </a:p>
        </p:txBody>
      </p:sp>
      <p:sp>
        <p:nvSpPr>
          <p:cNvPr id="4" name="Pladsholder til dato 3">
            <a:extLst>
              <a:ext uri="{FF2B5EF4-FFF2-40B4-BE49-F238E27FC236}">
                <a16:creationId xmlns:a16="http://schemas.microsoft.com/office/drawing/2014/main" id="{737827BA-99FA-458A-BEB2-7E4B5CD5A6A6}"/>
              </a:ext>
            </a:extLst>
          </p:cNvPr>
          <p:cNvSpPr>
            <a:spLocks noGrp="1"/>
          </p:cNvSpPr>
          <p:nvPr>
            <p:ph type="dt" sz="half" idx="20"/>
          </p:nvPr>
        </p:nvSpPr>
        <p:spPr/>
        <p:txBody>
          <a:bodyPr/>
          <a:lstStyle/>
          <a:p>
            <a:fld id="{F7392644-8FF4-4961-8497-7FF63E3A740A}" type="datetime1">
              <a:rPr lang="en-GB" smtClean="0"/>
              <a:t>21/05/2021</a:t>
            </a:fld>
            <a:endParaRPr lang="en-GB" dirty="0"/>
          </a:p>
        </p:txBody>
      </p:sp>
      <p:sp>
        <p:nvSpPr>
          <p:cNvPr id="5" name="Pladsholder til slidenummer 4">
            <a:extLst>
              <a:ext uri="{FF2B5EF4-FFF2-40B4-BE49-F238E27FC236}">
                <a16:creationId xmlns:a16="http://schemas.microsoft.com/office/drawing/2014/main" id="{7312D1CE-A0B4-4D89-8EC0-34261D0413F9}"/>
              </a:ext>
            </a:extLst>
          </p:cNvPr>
          <p:cNvSpPr>
            <a:spLocks noGrp="1"/>
          </p:cNvSpPr>
          <p:nvPr>
            <p:ph type="sldNum" sz="quarter" idx="22"/>
          </p:nvPr>
        </p:nvSpPr>
        <p:spPr/>
        <p:txBody>
          <a:bodyPr/>
          <a:lstStyle/>
          <a:p>
            <a:fld id="{45D37B1E-C366-494F-A587-962AD9AABC83}" type="slidenum">
              <a:rPr lang="en-GB" smtClean="0"/>
              <a:pPr/>
              <a:t>33</a:t>
            </a:fld>
            <a:endParaRPr lang="en-GB" dirty="0"/>
          </a:p>
        </p:txBody>
      </p:sp>
    </p:spTree>
    <p:extLst>
      <p:ext uri="{BB962C8B-B14F-4D97-AF65-F5344CB8AC3E}">
        <p14:creationId xmlns:p14="http://schemas.microsoft.com/office/powerpoint/2010/main" val="261920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8436E-018E-449B-B263-2D1F9C68FD76}"/>
              </a:ext>
            </a:extLst>
          </p:cNvPr>
          <p:cNvSpPr>
            <a:spLocks noGrp="1"/>
          </p:cNvSpPr>
          <p:nvPr>
            <p:ph type="title"/>
          </p:nvPr>
        </p:nvSpPr>
        <p:spPr>
          <a:xfrm>
            <a:off x="410400" y="794566"/>
            <a:ext cx="10962000" cy="671967"/>
          </a:xfrm>
        </p:spPr>
        <p:txBody>
          <a:bodyPr/>
          <a:lstStyle/>
          <a:p>
            <a:r>
              <a:rPr lang="en-US" sz="3200" i="1" dirty="0"/>
              <a:t>How can students learn to put knowledge, developed in one context, to use in other contexts?</a:t>
            </a:r>
            <a:endParaRPr lang="da-DK" sz="3200" i="1" dirty="0"/>
          </a:p>
        </p:txBody>
      </p:sp>
      <p:sp>
        <p:nvSpPr>
          <p:cNvPr id="3" name="Pladsholder til indhold 2">
            <a:extLst>
              <a:ext uri="{FF2B5EF4-FFF2-40B4-BE49-F238E27FC236}">
                <a16:creationId xmlns:a16="http://schemas.microsoft.com/office/drawing/2014/main" id="{CA9422BF-23F0-4BD8-9D2C-B0B2AFB23EDB}"/>
              </a:ext>
            </a:extLst>
          </p:cNvPr>
          <p:cNvSpPr>
            <a:spLocks noGrp="1"/>
          </p:cNvSpPr>
          <p:nvPr>
            <p:ph sz="quarter" idx="19"/>
          </p:nvPr>
        </p:nvSpPr>
        <p:spPr>
          <a:xfrm>
            <a:off x="411163" y="1948498"/>
            <a:ext cx="10961237" cy="3864462"/>
          </a:xfrm>
        </p:spPr>
        <p:txBody>
          <a:bodyPr/>
          <a:lstStyle/>
          <a:p>
            <a:pPr marL="0" indent="0">
              <a:buNone/>
            </a:pPr>
            <a:r>
              <a:rPr lang="da-DK" sz="2000" b="1" dirty="0"/>
              <a:t>This is the basic </a:t>
            </a:r>
            <a:r>
              <a:rPr lang="da-DK" sz="2000" b="1" dirty="0" err="1"/>
              <a:t>question</a:t>
            </a:r>
            <a:r>
              <a:rPr lang="da-DK" sz="2000" b="1" dirty="0"/>
              <a:t> of </a:t>
            </a:r>
            <a:r>
              <a:rPr lang="da-DK" sz="2000" b="1" dirty="0" err="1"/>
              <a:t>this</a:t>
            </a:r>
            <a:r>
              <a:rPr lang="da-DK" sz="2000" b="1" dirty="0"/>
              <a:t> </a:t>
            </a:r>
            <a:r>
              <a:rPr lang="da-DK" sz="2000" b="1" dirty="0" err="1"/>
              <a:t>talk…so</a:t>
            </a:r>
            <a:r>
              <a:rPr lang="da-DK" sz="2000" b="1" dirty="0"/>
              <a:t> </a:t>
            </a:r>
          </a:p>
          <a:p>
            <a:pPr marL="0" indent="0">
              <a:buNone/>
            </a:pPr>
            <a:endParaRPr lang="da-DK" sz="2000" b="1" dirty="0"/>
          </a:p>
          <a:p>
            <a:pPr marL="0" indent="0">
              <a:buNone/>
            </a:pPr>
            <a:r>
              <a:rPr lang="da-DK" sz="2000" i="1" dirty="0"/>
              <a:t>Critical </a:t>
            </a:r>
            <a:r>
              <a:rPr lang="da-DK" sz="2000" i="1" dirty="0" err="1"/>
              <a:t>question</a:t>
            </a:r>
            <a:r>
              <a:rPr lang="da-DK" sz="2000" i="1" dirty="0"/>
              <a:t> 1: </a:t>
            </a:r>
            <a:r>
              <a:rPr lang="da-DK" sz="2000" i="1" dirty="0" err="1"/>
              <a:t>Why</a:t>
            </a:r>
            <a:r>
              <a:rPr lang="da-DK" sz="2000" i="1" dirty="0"/>
              <a:t> is </a:t>
            </a:r>
            <a:r>
              <a:rPr lang="da-DK" sz="2000" i="1" dirty="0" err="1"/>
              <a:t>this</a:t>
            </a:r>
            <a:r>
              <a:rPr lang="da-DK" sz="2000" i="1" dirty="0"/>
              <a:t> an </a:t>
            </a:r>
            <a:r>
              <a:rPr lang="da-DK" sz="2000" i="1" dirty="0" err="1"/>
              <a:t>interesting</a:t>
            </a:r>
            <a:r>
              <a:rPr lang="da-DK" sz="2000" i="1" dirty="0"/>
              <a:t> issue – and for </a:t>
            </a:r>
            <a:r>
              <a:rPr lang="da-DK" sz="2000" i="1" dirty="0" err="1"/>
              <a:t>whom</a:t>
            </a:r>
            <a:r>
              <a:rPr lang="da-DK" sz="2000" i="1" dirty="0"/>
              <a:t>?</a:t>
            </a:r>
            <a:endParaRPr lang="da-DK" sz="1800" i="1" dirty="0"/>
          </a:p>
          <a:p>
            <a:pPr marL="0" indent="0">
              <a:buNone/>
            </a:pPr>
            <a:r>
              <a:rPr lang="en-US" sz="2000" dirty="0"/>
              <a:t>Short answer in terms of crude characterization of current societal demands:</a:t>
            </a:r>
          </a:p>
          <a:p>
            <a:pPr>
              <a:buFont typeface="Wingdings" panose="05000000000000000000" pitchFamily="2" charset="2"/>
              <a:buChar char="§"/>
            </a:pPr>
            <a:r>
              <a:rPr lang="en-US" sz="2000" dirty="0"/>
              <a:t>Diversity, frequent change, globalization</a:t>
            </a:r>
          </a:p>
          <a:p>
            <a:pPr>
              <a:buFont typeface="Wingdings" panose="05000000000000000000" pitchFamily="2" charset="2"/>
              <a:buChar char="§"/>
            </a:pPr>
            <a:r>
              <a:rPr lang="en-US" sz="2000" dirty="0"/>
              <a:t>People engage in and traverse many different contexts</a:t>
            </a:r>
          </a:p>
          <a:p>
            <a:pPr lvl="1">
              <a:buFont typeface="Wingdings" panose="05000000000000000000" pitchFamily="2" charset="2"/>
              <a:buChar char="§"/>
            </a:pPr>
            <a:r>
              <a:rPr lang="en-US" sz="1800" dirty="0"/>
              <a:t>Both </a:t>
            </a:r>
            <a:r>
              <a:rPr lang="en-US" sz="1800" dirty="0" err="1"/>
              <a:t>lifewide</a:t>
            </a:r>
            <a:r>
              <a:rPr lang="en-US" sz="1800" dirty="0"/>
              <a:t> and lifelong</a:t>
            </a:r>
          </a:p>
          <a:p>
            <a:pPr>
              <a:buFont typeface="Wingdings" panose="05000000000000000000" pitchFamily="2" charset="2"/>
              <a:buChar char="§"/>
            </a:pPr>
            <a:r>
              <a:rPr lang="en-US" sz="2000" dirty="0"/>
              <a:t>Knowledge learnt in one context must be used in others</a:t>
            </a:r>
          </a:p>
          <a:p>
            <a:pPr lvl="1">
              <a:buFont typeface="Wingdings" panose="05000000000000000000" pitchFamily="2" charset="2"/>
              <a:buChar char="§"/>
            </a:pPr>
            <a:r>
              <a:rPr lang="en-US" sz="1800" dirty="0"/>
              <a:t>(Our educational system is based on this)</a:t>
            </a:r>
          </a:p>
          <a:p>
            <a:pPr marL="0" indent="0">
              <a:buNone/>
            </a:pPr>
            <a:endParaRPr lang="da-DK" sz="2000" i="1" dirty="0"/>
          </a:p>
          <a:p>
            <a:pPr marL="0" indent="0">
              <a:buNone/>
            </a:pPr>
            <a:r>
              <a:rPr lang="da-DK" sz="2000" i="1" dirty="0"/>
              <a:t>Critical </a:t>
            </a:r>
            <a:r>
              <a:rPr lang="da-DK" sz="2000" i="1" dirty="0" err="1"/>
              <a:t>question</a:t>
            </a:r>
            <a:r>
              <a:rPr lang="da-DK" sz="2000" i="1" dirty="0"/>
              <a:t> 2: </a:t>
            </a:r>
            <a:r>
              <a:rPr lang="da-DK" sz="2000" i="1" dirty="0" err="1"/>
              <a:t>Well</a:t>
            </a:r>
            <a:r>
              <a:rPr lang="da-DK" sz="2000" i="1" dirty="0"/>
              <a:t> yes, but </a:t>
            </a:r>
            <a:r>
              <a:rPr lang="da-DK" sz="2000" i="1" dirty="0" err="1"/>
              <a:t>why</a:t>
            </a:r>
            <a:r>
              <a:rPr lang="da-DK" sz="2000" i="1" dirty="0"/>
              <a:t> not </a:t>
            </a:r>
            <a:r>
              <a:rPr lang="da-DK" sz="2000" i="1" dirty="0" err="1"/>
              <a:t>concentrate</a:t>
            </a:r>
            <a:r>
              <a:rPr lang="da-DK" sz="2000" i="1" dirty="0"/>
              <a:t> on </a:t>
            </a:r>
            <a:r>
              <a:rPr lang="da-DK" sz="2000" i="1" dirty="0" err="1"/>
              <a:t>teaching</a:t>
            </a:r>
            <a:r>
              <a:rPr lang="da-DK" sz="2000" i="1" dirty="0"/>
              <a:t> students (</a:t>
            </a:r>
            <a:r>
              <a:rPr lang="da-DK" sz="2000" i="1" dirty="0" err="1"/>
              <a:t>useful</a:t>
            </a:r>
            <a:r>
              <a:rPr lang="da-DK" sz="2000" i="1" dirty="0"/>
              <a:t>) </a:t>
            </a:r>
            <a:r>
              <a:rPr lang="da-DK" sz="2000" i="1" dirty="0" err="1"/>
              <a:t>knowledge</a:t>
            </a:r>
            <a:r>
              <a:rPr lang="da-DK" sz="2000" i="1" dirty="0"/>
              <a:t>?</a:t>
            </a:r>
          </a:p>
          <a:p>
            <a:pPr lvl="1">
              <a:buFontTx/>
              <a:buChar char="-"/>
            </a:pPr>
            <a:r>
              <a:rPr lang="da-DK" sz="1800" i="1" dirty="0"/>
              <a:t>transfer to </a:t>
            </a:r>
            <a:r>
              <a:rPr lang="da-DK" sz="1800" i="1" dirty="0" err="1"/>
              <a:t>other</a:t>
            </a:r>
            <a:r>
              <a:rPr lang="da-DK" sz="1800" i="1" dirty="0"/>
              <a:t> </a:t>
            </a:r>
            <a:r>
              <a:rPr lang="da-DK" sz="1800" i="1" dirty="0" err="1"/>
              <a:t>contexts</a:t>
            </a:r>
            <a:r>
              <a:rPr lang="da-DK" sz="1800" i="1" dirty="0"/>
              <a:t> is </a:t>
            </a:r>
            <a:r>
              <a:rPr lang="da-DK" sz="1800" dirty="0" err="1"/>
              <a:t>their</a:t>
            </a:r>
            <a:r>
              <a:rPr lang="da-DK" sz="1800" i="1" dirty="0"/>
              <a:t> </a:t>
            </a:r>
            <a:r>
              <a:rPr lang="da-DK" sz="1800" i="1" dirty="0" err="1"/>
              <a:t>worry</a:t>
            </a:r>
            <a:r>
              <a:rPr lang="da-DK" sz="1800" i="1" dirty="0"/>
              <a:t> </a:t>
            </a:r>
            <a:r>
              <a:rPr lang="da-DK" sz="1800" i="1" dirty="0" err="1"/>
              <a:t>once</a:t>
            </a:r>
            <a:r>
              <a:rPr lang="da-DK" sz="1800" i="1" dirty="0"/>
              <a:t> </a:t>
            </a:r>
            <a:r>
              <a:rPr lang="da-DK" sz="1800" i="1" dirty="0" err="1"/>
              <a:t>they</a:t>
            </a:r>
            <a:r>
              <a:rPr lang="da-DK" sz="1800" i="1" dirty="0"/>
              <a:t> have </a:t>
            </a:r>
            <a:r>
              <a:rPr lang="da-DK" sz="1800" i="1" dirty="0" err="1"/>
              <a:t>graduated</a:t>
            </a:r>
            <a:r>
              <a:rPr lang="da-DK" sz="1800" i="1" dirty="0"/>
              <a:t>!</a:t>
            </a:r>
          </a:p>
          <a:p>
            <a:pPr lvl="1">
              <a:buFontTx/>
              <a:buChar char="-"/>
            </a:pPr>
            <a:r>
              <a:rPr lang="da-DK" sz="1800" i="1" dirty="0"/>
              <a:t>and </a:t>
            </a:r>
            <a:r>
              <a:rPr lang="da-DK" sz="1800" i="1" dirty="0" err="1"/>
              <a:t>anyway</a:t>
            </a:r>
            <a:r>
              <a:rPr lang="da-DK" sz="1800" i="1" dirty="0"/>
              <a:t>, </a:t>
            </a:r>
            <a:r>
              <a:rPr lang="da-DK" sz="1800" i="1" dirty="0" err="1"/>
              <a:t>if</a:t>
            </a:r>
            <a:r>
              <a:rPr lang="da-DK" sz="1800" i="1" dirty="0"/>
              <a:t> the </a:t>
            </a:r>
            <a:r>
              <a:rPr lang="da-DK" sz="1800" i="1" dirty="0" err="1"/>
              <a:t>knowledge</a:t>
            </a:r>
            <a:r>
              <a:rPr lang="da-DK" sz="1800" i="1" dirty="0"/>
              <a:t> is </a:t>
            </a:r>
            <a:r>
              <a:rPr lang="da-DK" sz="1800" i="1" dirty="0" err="1"/>
              <a:t>useful</a:t>
            </a:r>
            <a:r>
              <a:rPr lang="da-DK" sz="1800" i="1" dirty="0"/>
              <a:t> and in-</a:t>
            </a:r>
            <a:r>
              <a:rPr lang="da-DK" sz="1800" i="1" dirty="0" err="1"/>
              <a:t>depth</a:t>
            </a:r>
            <a:r>
              <a:rPr lang="da-DK" sz="1800" i="1" dirty="0"/>
              <a:t>, </a:t>
            </a:r>
            <a:r>
              <a:rPr lang="da-DK" sz="1800" i="1" dirty="0" err="1"/>
              <a:t>there</a:t>
            </a:r>
            <a:r>
              <a:rPr lang="da-DK" sz="1800" i="1" dirty="0"/>
              <a:t> </a:t>
            </a:r>
            <a:r>
              <a:rPr lang="da-DK" sz="1800" i="1" dirty="0" err="1"/>
              <a:t>should</a:t>
            </a:r>
            <a:r>
              <a:rPr lang="da-DK" sz="1800" i="1" dirty="0"/>
              <a:t> </a:t>
            </a:r>
            <a:r>
              <a:rPr lang="da-DK" sz="1800" i="1" dirty="0" err="1"/>
              <a:t>be</a:t>
            </a:r>
            <a:r>
              <a:rPr lang="da-DK" sz="1800" i="1" dirty="0"/>
              <a:t> </a:t>
            </a:r>
            <a:r>
              <a:rPr lang="da-DK" sz="1800" i="1" dirty="0" err="1"/>
              <a:t>nothing</a:t>
            </a:r>
            <a:r>
              <a:rPr lang="da-DK" sz="1800" i="1" dirty="0"/>
              <a:t> to </a:t>
            </a:r>
            <a:r>
              <a:rPr lang="da-DK" sz="1800" i="1" dirty="0" err="1"/>
              <a:t>worry</a:t>
            </a:r>
            <a:r>
              <a:rPr lang="da-DK" sz="1800" i="1" dirty="0"/>
              <a:t> </a:t>
            </a:r>
            <a:r>
              <a:rPr lang="da-DK" sz="1800" i="1" dirty="0" err="1"/>
              <a:t>about</a:t>
            </a:r>
            <a:r>
              <a:rPr lang="da-DK" sz="1800" i="1" dirty="0"/>
              <a:t>!</a:t>
            </a:r>
          </a:p>
        </p:txBody>
      </p:sp>
      <p:sp>
        <p:nvSpPr>
          <p:cNvPr id="4" name="Pladsholder til dato 3">
            <a:extLst>
              <a:ext uri="{FF2B5EF4-FFF2-40B4-BE49-F238E27FC236}">
                <a16:creationId xmlns:a16="http://schemas.microsoft.com/office/drawing/2014/main" id="{0E9732BD-27BD-4A7D-A935-A78DC9DAA0AA}"/>
              </a:ext>
            </a:extLst>
          </p:cNvPr>
          <p:cNvSpPr>
            <a:spLocks noGrp="1"/>
          </p:cNvSpPr>
          <p:nvPr>
            <p:ph type="dt" sz="half" idx="20"/>
          </p:nvPr>
        </p:nvSpPr>
        <p:spPr/>
        <p:txBody>
          <a:bodyPr/>
          <a:lstStyle/>
          <a:p>
            <a:fld id="{E019CE24-BBC9-41B8-B346-94E6224F13B7}" type="datetime1">
              <a:rPr lang="en-GB" smtClean="0"/>
              <a:t>21/05/2021</a:t>
            </a:fld>
            <a:endParaRPr lang="en-GB" dirty="0"/>
          </a:p>
        </p:txBody>
      </p:sp>
      <p:sp>
        <p:nvSpPr>
          <p:cNvPr id="5" name="Pladsholder til slidenummer 4">
            <a:extLst>
              <a:ext uri="{FF2B5EF4-FFF2-40B4-BE49-F238E27FC236}">
                <a16:creationId xmlns:a16="http://schemas.microsoft.com/office/drawing/2014/main" id="{334FC760-4E8E-4A5E-8ECD-54292BD7F2EC}"/>
              </a:ext>
            </a:extLst>
          </p:cNvPr>
          <p:cNvSpPr>
            <a:spLocks noGrp="1"/>
          </p:cNvSpPr>
          <p:nvPr>
            <p:ph type="sldNum" sz="quarter" idx="22"/>
          </p:nvPr>
        </p:nvSpPr>
        <p:spPr/>
        <p:txBody>
          <a:bodyPr/>
          <a:lstStyle/>
          <a:p>
            <a:fld id="{45D37B1E-C366-494F-A587-962AD9AABC83}" type="slidenum">
              <a:rPr lang="en-GB" smtClean="0"/>
              <a:pPr/>
              <a:t>4</a:t>
            </a:fld>
            <a:endParaRPr lang="en-GB" dirty="0"/>
          </a:p>
        </p:txBody>
      </p:sp>
      <p:sp>
        <p:nvSpPr>
          <p:cNvPr id="7" name="Tekstfelt 6">
            <a:extLst>
              <a:ext uri="{FF2B5EF4-FFF2-40B4-BE49-F238E27FC236}">
                <a16:creationId xmlns:a16="http://schemas.microsoft.com/office/drawing/2014/main" id="{F6365207-9A75-474C-80A0-CEFB92A6C541}"/>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b="1" dirty="0" err="1"/>
              <a:t>why</a:t>
            </a:r>
            <a:r>
              <a:rPr lang="da-DK" sz="1600" dirty="0"/>
              <a:t> and </a:t>
            </a:r>
            <a:r>
              <a:rPr lang="da-DK" sz="1600" dirty="0" err="1"/>
              <a:t>what</a:t>
            </a:r>
            <a:r>
              <a:rPr lang="da-DK" sz="1600" dirty="0"/>
              <a:t>?</a:t>
            </a:r>
          </a:p>
        </p:txBody>
      </p:sp>
    </p:spTree>
    <p:extLst>
      <p:ext uri="{BB962C8B-B14F-4D97-AF65-F5344CB8AC3E}">
        <p14:creationId xmlns:p14="http://schemas.microsoft.com/office/powerpoint/2010/main" val="4446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8436E-018E-449B-B263-2D1F9C68FD76}"/>
              </a:ext>
            </a:extLst>
          </p:cNvPr>
          <p:cNvSpPr>
            <a:spLocks noGrp="1"/>
          </p:cNvSpPr>
          <p:nvPr>
            <p:ph type="title"/>
          </p:nvPr>
        </p:nvSpPr>
        <p:spPr>
          <a:xfrm>
            <a:off x="410400" y="794566"/>
            <a:ext cx="10962000" cy="671967"/>
          </a:xfrm>
        </p:spPr>
        <p:txBody>
          <a:bodyPr/>
          <a:lstStyle/>
          <a:p>
            <a:r>
              <a:rPr lang="en-US" sz="3200" dirty="0"/>
              <a:t>Answer to critical question 2: knowledge is situated…</a:t>
            </a:r>
            <a:endParaRPr lang="da-DK" sz="3200" dirty="0"/>
          </a:p>
        </p:txBody>
      </p:sp>
      <p:sp>
        <p:nvSpPr>
          <p:cNvPr id="3" name="Pladsholder til indhold 2">
            <a:extLst>
              <a:ext uri="{FF2B5EF4-FFF2-40B4-BE49-F238E27FC236}">
                <a16:creationId xmlns:a16="http://schemas.microsoft.com/office/drawing/2014/main" id="{CA9422BF-23F0-4BD8-9D2C-B0B2AFB23EDB}"/>
              </a:ext>
            </a:extLst>
          </p:cNvPr>
          <p:cNvSpPr>
            <a:spLocks noGrp="1"/>
          </p:cNvSpPr>
          <p:nvPr>
            <p:ph sz="quarter" idx="19"/>
          </p:nvPr>
        </p:nvSpPr>
        <p:spPr>
          <a:xfrm>
            <a:off x="411163" y="1948498"/>
            <a:ext cx="10961237" cy="3864462"/>
          </a:xfrm>
        </p:spPr>
        <p:txBody>
          <a:bodyPr/>
          <a:lstStyle/>
          <a:p>
            <a:pPr marL="0" indent="0">
              <a:buNone/>
            </a:pPr>
            <a:r>
              <a:rPr lang="en-US" sz="2000" dirty="0"/>
              <a:t>Empirical studies show that </a:t>
            </a:r>
          </a:p>
          <a:p>
            <a:pPr>
              <a:buFont typeface="Wingdings" panose="05000000000000000000" pitchFamily="2" charset="2"/>
              <a:buChar char="§"/>
            </a:pPr>
            <a:r>
              <a:rPr lang="en-US" sz="2000" dirty="0"/>
              <a:t>Cognition/knowing is relationship-in-action </a:t>
            </a:r>
          </a:p>
          <a:p>
            <a:pPr lvl="1">
              <a:buFont typeface="Wingdings" panose="05000000000000000000" pitchFamily="2" charset="2"/>
              <a:buChar char="§"/>
            </a:pPr>
            <a:r>
              <a:rPr lang="en-US" sz="1800" dirty="0"/>
              <a:t>between agent and environment</a:t>
            </a:r>
          </a:p>
          <a:p>
            <a:pPr lvl="1">
              <a:buFont typeface="Wingdings" panose="05000000000000000000" pitchFamily="2" charset="2"/>
              <a:buChar char="§"/>
            </a:pPr>
            <a:r>
              <a:rPr lang="en-US" sz="1800" dirty="0"/>
              <a:t>including tools and people present</a:t>
            </a:r>
          </a:p>
          <a:p>
            <a:pPr lvl="2">
              <a:buFont typeface="Wingdings" panose="05000000000000000000" pitchFamily="2" charset="2"/>
              <a:buChar char="§"/>
            </a:pPr>
            <a:r>
              <a:rPr lang="en-US" sz="1800" dirty="0"/>
              <a:t>E.g. flying an airplane, best buy judgment in shop</a:t>
            </a:r>
          </a:p>
          <a:p>
            <a:pPr marL="0" indent="0">
              <a:buNone/>
            </a:pPr>
            <a:endParaRPr lang="en-US" sz="2000" dirty="0"/>
          </a:p>
          <a:p>
            <a:pPr>
              <a:buFont typeface="Wingdings" panose="05000000000000000000" pitchFamily="2" charset="2"/>
              <a:buChar char="§"/>
            </a:pPr>
            <a:r>
              <a:rPr lang="en-US" sz="2000" dirty="0"/>
              <a:t>Knowledge is locally realized and negotiated</a:t>
            </a:r>
          </a:p>
          <a:p>
            <a:pPr lvl="1">
              <a:buFont typeface="Wingdings" panose="05000000000000000000" pitchFamily="2" charset="2"/>
              <a:buChar char="§"/>
            </a:pPr>
            <a:r>
              <a:rPr lang="en-US" sz="1800" dirty="0"/>
              <a:t>influenced by the aims and norms of social practice</a:t>
            </a:r>
          </a:p>
          <a:p>
            <a:pPr lvl="2">
              <a:buFont typeface="Wingdings" panose="05000000000000000000" pitchFamily="2" charset="2"/>
              <a:buChar char="§"/>
            </a:pPr>
            <a:r>
              <a:rPr lang="en-US" sz="1800" dirty="0"/>
              <a:t>”2 apples + 2 pears = </a:t>
            </a:r>
          </a:p>
          <a:p>
            <a:pPr lvl="2">
              <a:buFont typeface="Wingdings" panose="05000000000000000000" pitchFamily="2" charset="2"/>
              <a:buChar char="§"/>
            </a:pPr>
            <a:r>
              <a:rPr lang="en-US" sz="1800" dirty="0"/>
              <a:t>4 pieces of fruit?</a:t>
            </a:r>
          </a:p>
          <a:p>
            <a:pPr lvl="2">
              <a:buFont typeface="Wingdings" panose="05000000000000000000" pitchFamily="2" charset="2"/>
              <a:buChar char="§"/>
            </a:pPr>
            <a:r>
              <a:rPr lang="en-US" sz="1800" dirty="0"/>
              <a:t>Ruining the apple pie?”</a:t>
            </a:r>
          </a:p>
          <a:p>
            <a:pPr marL="0" indent="0">
              <a:buNone/>
            </a:pPr>
            <a:endParaRPr lang="en-US" sz="2000" dirty="0"/>
          </a:p>
          <a:p>
            <a:pPr marL="0" indent="0">
              <a:buNone/>
            </a:pPr>
            <a:endParaRPr lang="en-US" dirty="0"/>
          </a:p>
          <a:p>
            <a:pPr marL="0" indent="0">
              <a:buNone/>
            </a:pPr>
            <a:endParaRPr lang="en-US" dirty="0"/>
          </a:p>
          <a:p>
            <a:pPr marL="0" indent="0">
              <a:buNone/>
            </a:pPr>
            <a:r>
              <a:rPr lang="en-US" sz="1400" dirty="0"/>
              <a:t>	E.g. Dreyfus and Dreyfus 1986, Schön 1983, Lave 1988, Lave and Wenger 1991, Säljö and </a:t>
            </a:r>
            <a:r>
              <a:rPr lang="en-US" sz="1400" dirty="0" err="1"/>
              <a:t>Wyndhamn</a:t>
            </a:r>
            <a:r>
              <a:rPr lang="en-US" sz="1400" dirty="0"/>
              <a:t> 1993, Wenger 1998,</a:t>
            </a:r>
          </a:p>
          <a:p>
            <a:pPr marL="0" indent="0">
              <a:buNone/>
            </a:pPr>
            <a:r>
              <a:rPr lang="en-US" sz="1400" dirty="0"/>
              <a:t>	Hutchins 1993, Hutchins and Klausen 1996</a:t>
            </a:r>
          </a:p>
          <a:p>
            <a:pPr marL="0" indent="0">
              <a:buNone/>
            </a:pPr>
            <a:endParaRPr lang="da-DK" sz="2000" i="1" dirty="0"/>
          </a:p>
        </p:txBody>
      </p:sp>
      <p:sp>
        <p:nvSpPr>
          <p:cNvPr id="4" name="Pladsholder til dato 3">
            <a:extLst>
              <a:ext uri="{FF2B5EF4-FFF2-40B4-BE49-F238E27FC236}">
                <a16:creationId xmlns:a16="http://schemas.microsoft.com/office/drawing/2014/main" id="{0E9732BD-27BD-4A7D-A935-A78DC9DAA0AA}"/>
              </a:ext>
            </a:extLst>
          </p:cNvPr>
          <p:cNvSpPr>
            <a:spLocks noGrp="1"/>
          </p:cNvSpPr>
          <p:nvPr>
            <p:ph type="dt" sz="half" idx="20"/>
          </p:nvPr>
        </p:nvSpPr>
        <p:spPr/>
        <p:txBody>
          <a:bodyPr/>
          <a:lstStyle/>
          <a:p>
            <a:fld id="{E019CE24-BBC9-41B8-B346-94E6224F13B7}" type="datetime1">
              <a:rPr lang="en-GB" smtClean="0"/>
              <a:t>21/05/2021</a:t>
            </a:fld>
            <a:endParaRPr lang="en-GB" dirty="0"/>
          </a:p>
        </p:txBody>
      </p:sp>
      <p:sp>
        <p:nvSpPr>
          <p:cNvPr id="5" name="Pladsholder til slidenummer 4">
            <a:extLst>
              <a:ext uri="{FF2B5EF4-FFF2-40B4-BE49-F238E27FC236}">
                <a16:creationId xmlns:a16="http://schemas.microsoft.com/office/drawing/2014/main" id="{334FC760-4E8E-4A5E-8ECD-54292BD7F2EC}"/>
              </a:ext>
            </a:extLst>
          </p:cNvPr>
          <p:cNvSpPr>
            <a:spLocks noGrp="1"/>
          </p:cNvSpPr>
          <p:nvPr>
            <p:ph type="sldNum" sz="quarter" idx="22"/>
          </p:nvPr>
        </p:nvSpPr>
        <p:spPr/>
        <p:txBody>
          <a:bodyPr/>
          <a:lstStyle/>
          <a:p>
            <a:fld id="{45D37B1E-C366-494F-A587-962AD9AABC83}" type="slidenum">
              <a:rPr lang="en-GB" smtClean="0"/>
              <a:pPr/>
              <a:t>5</a:t>
            </a:fld>
            <a:endParaRPr lang="en-GB" dirty="0"/>
          </a:p>
        </p:txBody>
      </p:sp>
      <p:sp>
        <p:nvSpPr>
          <p:cNvPr id="7" name="Tekstfelt 6">
            <a:extLst>
              <a:ext uri="{FF2B5EF4-FFF2-40B4-BE49-F238E27FC236}">
                <a16:creationId xmlns:a16="http://schemas.microsoft.com/office/drawing/2014/main" id="{F6365207-9A75-474C-80A0-CEFB92A6C541}"/>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b="1" dirty="0" err="1"/>
              <a:t>why</a:t>
            </a:r>
            <a:r>
              <a:rPr lang="da-DK" sz="1600" dirty="0"/>
              <a:t> and </a:t>
            </a:r>
            <a:r>
              <a:rPr lang="da-DK" sz="1600" dirty="0" err="1"/>
              <a:t>what</a:t>
            </a:r>
            <a:r>
              <a:rPr lang="da-DK" sz="1600" dirty="0"/>
              <a:t>?</a:t>
            </a:r>
          </a:p>
        </p:txBody>
      </p:sp>
    </p:spTree>
    <p:extLst>
      <p:ext uri="{BB962C8B-B14F-4D97-AF65-F5344CB8AC3E}">
        <p14:creationId xmlns:p14="http://schemas.microsoft.com/office/powerpoint/2010/main" val="10548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8436E-018E-449B-B263-2D1F9C68FD76}"/>
              </a:ext>
            </a:extLst>
          </p:cNvPr>
          <p:cNvSpPr>
            <a:spLocks noGrp="1"/>
          </p:cNvSpPr>
          <p:nvPr>
            <p:ph type="title"/>
          </p:nvPr>
        </p:nvSpPr>
        <p:spPr>
          <a:xfrm>
            <a:off x="410400" y="794566"/>
            <a:ext cx="10962000" cy="671967"/>
          </a:xfrm>
        </p:spPr>
        <p:txBody>
          <a:bodyPr/>
          <a:lstStyle/>
          <a:p>
            <a:r>
              <a:rPr lang="en-US" sz="3200" dirty="0"/>
              <a:t>Answer to critical question 2: knowledge is situated…</a:t>
            </a:r>
            <a:endParaRPr lang="da-DK" sz="3200" dirty="0"/>
          </a:p>
        </p:txBody>
      </p:sp>
      <p:sp>
        <p:nvSpPr>
          <p:cNvPr id="3" name="Pladsholder til indhold 2">
            <a:extLst>
              <a:ext uri="{FF2B5EF4-FFF2-40B4-BE49-F238E27FC236}">
                <a16:creationId xmlns:a16="http://schemas.microsoft.com/office/drawing/2014/main" id="{CA9422BF-23F0-4BD8-9D2C-B0B2AFB23EDB}"/>
              </a:ext>
            </a:extLst>
          </p:cNvPr>
          <p:cNvSpPr>
            <a:spLocks noGrp="1"/>
          </p:cNvSpPr>
          <p:nvPr>
            <p:ph sz="quarter" idx="19"/>
          </p:nvPr>
        </p:nvSpPr>
        <p:spPr>
          <a:xfrm>
            <a:off x="411163" y="1948498"/>
            <a:ext cx="5400629" cy="3864462"/>
          </a:xfrm>
        </p:spPr>
        <p:txBody>
          <a:bodyPr/>
          <a:lstStyle/>
          <a:p>
            <a:pPr marL="0" indent="0">
              <a:buNone/>
            </a:pPr>
            <a:r>
              <a:rPr lang="da-DK" sz="2000" i="1" dirty="0" err="1"/>
              <a:t>Rephrasing</a:t>
            </a:r>
            <a:r>
              <a:rPr lang="da-DK" sz="2000" i="1" dirty="0"/>
              <a:t> of </a:t>
            </a:r>
            <a:r>
              <a:rPr lang="da-DK" sz="2000" i="1" dirty="0" err="1"/>
              <a:t>critical</a:t>
            </a:r>
            <a:r>
              <a:rPr lang="da-DK" sz="2000" i="1" dirty="0"/>
              <a:t> </a:t>
            </a:r>
            <a:r>
              <a:rPr lang="da-DK" sz="2000" i="1" dirty="0" err="1"/>
              <a:t>question</a:t>
            </a:r>
            <a:r>
              <a:rPr lang="da-DK" sz="2000" i="1" dirty="0"/>
              <a:t> 2:</a:t>
            </a:r>
          </a:p>
          <a:p>
            <a:pPr>
              <a:buFont typeface="Wingdings" panose="05000000000000000000" pitchFamily="2" charset="2"/>
              <a:buChar char="§"/>
            </a:pPr>
            <a:r>
              <a:rPr lang="da-DK" sz="2000" i="1" dirty="0"/>
              <a:t>Ok – so knowing is </a:t>
            </a:r>
            <a:r>
              <a:rPr lang="da-DK" sz="2000" i="1" dirty="0" err="1"/>
              <a:t>applying</a:t>
            </a:r>
            <a:r>
              <a:rPr lang="da-DK" sz="2000" i="1" dirty="0"/>
              <a:t> a </a:t>
            </a:r>
            <a:r>
              <a:rPr lang="da-DK" sz="2000" i="1" dirty="0" err="1"/>
              <a:t>piece</a:t>
            </a:r>
            <a:r>
              <a:rPr lang="da-DK" sz="2000" i="1" dirty="0"/>
              <a:t> of </a:t>
            </a:r>
            <a:r>
              <a:rPr lang="da-DK" sz="2000" i="1" dirty="0" err="1"/>
              <a:t>knowledge</a:t>
            </a:r>
            <a:r>
              <a:rPr lang="da-DK" sz="2000" i="1" dirty="0"/>
              <a:t> to </a:t>
            </a:r>
            <a:r>
              <a:rPr lang="da-DK" sz="2000" i="1" dirty="0" err="1"/>
              <a:t>local</a:t>
            </a:r>
            <a:r>
              <a:rPr lang="da-DK" sz="2000" i="1" dirty="0"/>
              <a:t> </a:t>
            </a:r>
            <a:r>
              <a:rPr lang="da-DK" sz="2000" i="1" dirty="0" err="1"/>
              <a:t>conditions</a:t>
            </a:r>
            <a:r>
              <a:rPr lang="da-DK" sz="2000" i="1" dirty="0"/>
              <a:t>, </a:t>
            </a:r>
            <a:r>
              <a:rPr lang="da-DK" sz="2000" i="1" dirty="0" err="1"/>
              <a:t>taking</a:t>
            </a:r>
            <a:r>
              <a:rPr lang="da-DK" sz="2000" i="1" dirty="0"/>
              <a:t> the </a:t>
            </a:r>
            <a:r>
              <a:rPr lang="da-DK" sz="2000" i="1" dirty="0" err="1"/>
              <a:t>aims</a:t>
            </a:r>
            <a:r>
              <a:rPr lang="da-DK" sz="2000" i="1" dirty="0"/>
              <a:t> and norms </a:t>
            </a:r>
            <a:r>
              <a:rPr lang="da-DK" sz="2000" i="1" dirty="0" err="1"/>
              <a:t>into</a:t>
            </a:r>
            <a:r>
              <a:rPr lang="da-DK" sz="2000" i="1" dirty="0"/>
              <a:t> </a:t>
            </a:r>
            <a:r>
              <a:rPr lang="da-DK" sz="2000" i="1" dirty="0" err="1"/>
              <a:t>account</a:t>
            </a:r>
            <a:r>
              <a:rPr lang="da-DK" sz="2000" i="1" dirty="0"/>
              <a:t>? </a:t>
            </a:r>
          </a:p>
          <a:p>
            <a:pPr>
              <a:buFont typeface="Wingdings" panose="05000000000000000000" pitchFamily="2" charset="2"/>
              <a:buChar char="§"/>
            </a:pPr>
            <a:endParaRPr lang="en-US" sz="2000" i="1" dirty="0"/>
          </a:p>
          <a:p>
            <a:pPr>
              <a:buFont typeface="Wingdings" panose="05000000000000000000" pitchFamily="2" charset="2"/>
              <a:buChar char="§"/>
            </a:pPr>
            <a:r>
              <a:rPr lang="en-US" sz="2000" i="1" dirty="0"/>
              <a:t>And learning involves abstracting the essence from the local context?</a:t>
            </a:r>
          </a:p>
          <a:p>
            <a:pPr>
              <a:buFont typeface="Wingdings" panose="05000000000000000000" pitchFamily="2" charset="2"/>
              <a:buChar char="§"/>
            </a:pPr>
            <a:endParaRPr lang="da-DK" sz="2000" b="1" i="1" dirty="0"/>
          </a:p>
          <a:p>
            <a:pPr>
              <a:buFont typeface="Wingdings" panose="05000000000000000000" pitchFamily="2" charset="2"/>
              <a:buChar char="§"/>
            </a:pPr>
            <a:r>
              <a:rPr lang="da-DK" sz="2000" b="1" i="1" dirty="0"/>
              <a:t>So:</a:t>
            </a:r>
            <a:r>
              <a:rPr lang="da-DK" sz="2000" i="1" dirty="0"/>
              <a:t> </a:t>
            </a:r>
            <a:r>
              <a:rPr lang="da-DK" sz="2000" i="1" dirty="0" err="1"/>
              <a:t>why</a:t>
            </a:r>
            <a:r>
              <a:rPr lang="da-DK" sz="2000" i="1" dirty="0"/>
              <a:t> not </a:t>
            </a:r>
            <a:r>
              <a:rPr lang="da-DK" sz="2000" i="1" dirty="0" err="1"/>
              <a:t>concentrate</a:t>
            </a:r>
            <a:r>
              <a:rPr lang="da-DK" sz="2000" i="1" dirty="0"/>
              <a:t> on </a:t>
            </a:r>
            <a:r>
              <a:rPr lang="da-DK" sz="2000" i="1" dirty="0" err="1"/>
              <a:t>teaching</a:t>
            </a:r>
            <a:r>
              <a:rPr lang="da-DK" sz="2000" i="1" dirty="0"/>
              <a:t> </a:t>
            </a:r>
            <a:r>
              <a:rPr lang="da-DK" sz="2000" i="1" dirty="0" err="1"/>
              <a:t>them</a:t>
            </a:r>
            <a:r>
              <a:rPr lang="da-DK" sz="2000" i="1" dirty="0"/>
              <a:t> </a:t>
            </a:r>
            <a:r>
              <a:rPr lang="da-DK" sz="2000" i="1" dirty="0" err="1"/>
              <a:t>these</a:t>
            </a:r>
            <a:r>
              <a:rPr lang="da-DK" sz="2000" i="1" dirty="0"/>
              <a:t> </a:t>
            </a:r>
            <a:r>
              <a:rPr lang="da-DK" sz="2000" i="1" dirty="0" err="1"/>
              <a:t>useful</a:t>
            </a:r>
            <a:r>
              <a:rPr lang="da-DK" sz="2000" i="1" dirty="0"/>
              <a:t> </a:t>
            </a:r>
            <a:r>
              <a:rPr lang="da-DK" sz="2000" i="1" dirty="0" err="1"/>
              <a:t>pieces</a:t>
            </a:r>
            <a:r>
              <a:rPr lang="da-DK" sz="2000" i="1" dirty="0"/>
              <a:t> of </a:t>
            </a:r>
            <a:r>
              <a:rPr lang="da-DK" sz="2000" i="1" dirty="0" err="1"/>
              <a:t>knowledge</a:t>
            </a:r>
            <a:r>
              <a:rPr lang="da-DK" sz="2000" i="1" dirty="0"/>
              <a:t>?</a:t>
            </a:r>
          </a:p>
          <a:p>
            <a:pPr marL="0" indent="0">
              <a:buNone/>
            </a:pPr>
            <a:endParaRPr lang="da-DK" sz="2000" i="1" dirty="0"/>
          </a:p>
        </p:txBody>
      </p:sp>
      <p:sp>
        <p:nvSpPr>
          <p:cNvPr id="4" name="Pladsholder til dato 3">
            <a:extLst>
              <a:ext uri="{FF2B5EF4-FFF2-40B4-BE49-F238E27FC236}">
                <a16:creationId xmlns:a16="http://schemas.microsoft.com/office/drawing/2014/main" id="{0E9732BD-27BD-4A7D-A935-A78DC9DAA0AA}"/>
              </a:ext>
            </a:extLst>
          </p:cNvPr>
          <p:cNvSpPr>
            <a:spLocks noGrp="1"/>
          </p:cNvSpPr>
          <p:nvPr>
            <p:ph type="dt" sz="half" idx="20"/>
          </p:nvPr>
        </p:nvSpPr>
        <p:spPr/>
        <p:txBody>
          <a:bodyPr/>
          <a:lstStyle/>
          <a:p>
            <a:fld id="{E019CE24-BBC9-41B8-B346-94E6224F13B7}" type="datetime1">
              <a:rPr lang="en-GB" smtClean="0"/>
              <a:t>21/05/2021</a:t>
            </a:fld>
            <a:endParaRPr lang="en-GB" dirty="0"/>
          </a:p>
        </p:txBody>
      </p:sp>
      <p:sp>
        <p:nvSpPr>
          <p:cNvPr id="5" name="Pladsholder til slidenummer 4">
            <a:extLst>
              <a:ext uri="{FF2B5EF4-FFF2-40B4-BE49-F238E27FC236}">
                <a16:creationId xmlns:a16="http://schemas.microsoft.com/office/drawing/2014/main" id="{334FC760-4E8E-4A5E-8ECD-54292BD7F2EC}"/>
              </a:ext>
            </a:extLst>
          </p:cNvPr>
          <p:cNvSpPr>
            <a:spLocks noGrp="1"/>
          </p:cNvSpPr>
          <p:nvPr>
            <p:ph type="sldNum" sz="quarter" idx="22"/>
          </p:nvPr>
        </p:nvSpPr>
        <p:spPr/>
        <p:txBody>
          <a:bodyPr/>
          <a:lstStyle/>
          <a:p>
            <a:fld id="{45D37B1E-C366-494F-A587-962AD9AABC83}" type="slidenum">
              <a:rPr lang="en-GB" smtClean="0"/>
              <a:pPr/>
              <a:t>6</a:t>
            </a:fld>
            <a:endParaRPr lang="en-GB" dirty="0"/>
          </a:p>
        </p:txBody>
      </p:sp>
      <p:sp>
        <p:nvSpPr>
          <p:cNvPr id="7" name="Tekstfelt 6">
            <a:extLst>
              <a:ext uri="{FF2B5EF4-FFF2-40B4-BE49-F238E27FC236}">
                <a16:creationId xmlns:a16="http://schemas.microsoft.com/office/drawing/2014/main" id="{F6365207-9A75-474C-80A0-CEFB92A6C541}"/>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b="1" dirty="0" err="1"/>
              <a:t>why</a:t>
            </a:r>
            <a:r>
              <a:rPr lang="da-DK" sz="1600" dirty="0"/>
              <a:t> and </a:t>
            </a:r>
            <a:r>
              <a:rPr lang="da-DK" sz="1600" dirty="0" err="1"/>
              <a:t>what</a:t>
            </a:r>
            <a:r>
              <a:rPr lang="da-DK" sz="1600" dirty="0"/>
              <a:t>?</a:t>
            </a:r>
          </a:p>
        </p:txBody>
      </p:sp>
      <p:grpSp>
        <p:nvGrpSpPr>
          <p:cNvPr id="10" name="Gruppe 9">
            <a:extLst>
              <a:ext uri="{FF2B5EF4-FFF2-40B4-BE49-F238E27FC236}">
                <a16:creationId xmlns:a16="http://schemas.microsoft.com/office/drawing/2014/main" id="{638AFB51-7ABF-4FDD-BA0D-D8A703F5424C}"/>
              </a:ext>
            </a:extLst>
          </p:cNvPr>
          <p:cNvGrpSpPr/>
          <p:nvPr/>
        </p:nvGrpSpPr>
        <p:grpSpPr>
          <a:xfrm>
            <a:off x="6058943" y="2730841"/>
            <a:ext cx="4253187" cy="3719387"/>
            <a:chOff x="4028305" y="2730840"/>
            <a:chExt cx="4253187" cy="3719387"/>
          </a:xfrm>
        </p:grpSpPr>
        <p:sp>
          <p:nvSpPr>
            <p:cNvPr id="11" name="Eksplosion 2 5">
              <a:extLst>
                <a:ext uri="{FF2B5EF4-FFF2-40B4-BE49-F238E27FC236}">
                  <a16:creationId xmlns:a16="http://schemas.microsoft.com/office/drawing/2014/main" id="{BD013E3F-67BF-49A8-ABEF-03F4BEEAF9D1}"/>
                </a:ext>
              </a:extLst>
            </p:cNvPr>
            <p:cNvSpPr/>
            <p:nvPr/>
          </p:nvSpPr>
          <p:spPr>
            <a:xfrm>
              <a:off x="4028305" y="3954162"/>
              <a:ext cx="3385752" cy="2496065"/>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a-DK" sz="4200">
                <a:solidFill>
                  <a:prstClr val="white"/>
                </a:solidFill>
                <a:latin typeface="Arial"/>
                <a:sym typeface="Gill Sans"/>
              </a:endParaRPr>
            </a:p>
          </p:txBody>
        </p:sp>
        <p:sp>
          <p:nvSpPr>
            <p:cNvPr id="12" name="Ellipse 11">
              <a:extLst>
                <a:ext uri="{FF2B5EF4-FFF2-40B4-BE49-F238E27FC236}">
                  <a16:creationId xmlns:a16="http://schemas.microsoft.com/office/drawing/2014/main" id="{549B6DB8-8622-47AC-AD0C-B89481662F10}"/>
                </a:ext>
              </a:extLst>
            </p:cNvPr>
            <p:cNvSpPr/>
            <p:nvPr/>
          </p:nvSpPr>
          <p:spPr>
            <a:xfrm>
              <a:off x="5214551" y="2730840"/>
              <a:ext cx="864973" cy="84026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a-DK" sz="4200">
                <a:solidFill>
                  <a:prstClr val="white"/>
                </a:solidFill>
                <a:latin typeface="Arial"/>
                <a:sym typeface="Gill Sans"/>
              </a:endParaRPr>
            </a:p>
          </p:txBody>
        </p:sp>
        <p:sp>
          <p:nvSpPr>
            <p:cNvPr id="13" name="Ellipse 12">
              <a:extLst>
                <a:ext uri="{FF2B5EF4-FFF2-40B4-BE49-F238E27FC236}">
                  <a16:creationId xmlns:a16="http://schemas.microsoft.com/office/drawing/2014/main" id="{0C74A8A8-CC3F-4D65-8DD7-36409492EB77}"/>
                </a:ext>
              </a:extLst>
            </p:cNvPr>
            <p:cNvSpPr/>
            <p:nvPr/>
          </p:nvSpPr>
          <p:spPr>
            <a:xfrm>
              <a:off x="5231024" y="4810932"/>
              <a:ext cx="864973" cy="84026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a-DK" sz="4200">
                <a:solidFill>
                  <a:prstClr val="white"/>
                </a:solidFill>
                <a:latin typeface="Arial"/>
                <a:sym typeface="Gill Sans"/>
              </a:endParaRPr>
            </a:p>
          </p:txBody>
        </p:sp>
        <p:sp>
          <p:nvSpPr>
            <p:cNvPr id="14" name="Nedadgående pil 9">
              <a:extLst>
                <a:ext uri="{FF2B5EF4-FFF2-40B4-BE49-F238E27FC236}">
                  <a16:creationId xmlns:a16="http://schemas.microsoft.com/office/drawing/2014/main" id="{46B90B01-93DC-4F6E-BBC2-04616431E7A8}"/>
                </a:ext>
              </a:extLst>
            </p:cNvPr>
            <p:cNvSpPr/>
            <p:nvPr/>
          </p:nvSpPr>
          <p:spPr>
            <a:xfrm>
              <a:off x="5663510" y="3682313"/>
              <a:ext cx="45719" cy="444843"/>
            </a:xfrm>
            <a:prstGeom prst="down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a-DK" sz="4200">
                <a:solidFill>
                  <a:prstClr val="white"/>
                </a:solidFill>
                <a:latin typeface="Arial"/>
                <a:sym typeface="Gill Sans"/>
              </a:endParaRPr>
            </a:p>
          </p:txBody>
        </p:sp>
        <p:sp>
          <p:nvSpPr>
            <p:cNvPr id="15" name="Tekstboks 11">
              <a:extLst>
                <a:ext uri="{FF2B5EF4-FFF2-40B4-BE49-F238E27FC236}">
                  <a16:creationId xmlns:a16="http://schemas.microsoft.com/office/drawing/2014/main" id="{89982B74-1186-4F3B-B3D6-87787C82841C}"/>
                </a:ext>
              </a:extLst>
            </p:cNvPr>
            <p:cNvSpPr txBox="1"/>
            <p:nvPr/>
          </p:nvSpPr>
          <p:spPr>
            <a:xfrm>
              <a:off x="6095997" y="2978658"/>
              <a:ext cx="2007665" cy="369332"/>
            </a:xfrm>
            <a:prstGeom prst="rect">
              <a:avLst/>
            </a:prstGeom>
            <a:noFill/>
          </p:spPr>
          <p:txBody>
            <a:bodyPr wrap="none" rtlCol="0">
              <a:spAutoFit/>
            </a:bodyPr>
            <a:lstStyle/>
            <a:p>
              <a:pPr fontAlgn="base">
                <a:spcBef>
                  <a:spcPct val="0"/>
                </a:spcBef>
                <a:spcAft>
                  <a:spcPct val="0"/>
                </a:spcAft>
              </a:pPr>
              <a:r>
                <a:rPr lang="da-DK" dirty="0" err="1">
                  <a:solidFill>
                    <a:srgbClr val="000000"/>
                  </a:solidFill>
                  <a:latin typeface="Gill Sans"/>
                  <a:sym typeface="Gill Sans"/>
                </a:rPr>
                <a:t>Piece</a:t>
              </a:r>
              <a:r>
                <a:rPr lang="da-DK" dirty="0">
                  <a:solidFill>
                    <a:srgbClr val="000000"/>
                  </a:solidFill>
                  <a:latin typeface="Gill Sans"/>
                  <a:sym typeface="Gill Sans"/>
                </a:rPr>
                <a:t> of </a:t>
              </a:r>
              <a:r>
                <a:rPr lang="da-DK" dirty="0" err="1">
                  <a:solidFill>
                    <a:srgbClr val="000000"/>
                  </a:solidFill>
                  <a:latin typeface="Gill Sans"/>
                  <a:sym typeface="Gill Sans"/>
                </a:rPr>
                <a:t>knowledge</a:t>
              </a:r>
              <a:endParaRPr lang="da-DK" dirty="0">
                <a:solidFill>
                  <a:srgbClr val="000000"/>
                </a:solidFill>
                <a:latin typeface="Gill Sans"/>
                <a:sym typeface="Gill Sans"/>
              </a:endParaRPr>
            </a:p>
          </p:txBody>
        </p:sp>
        <p:sp>
          <p:nvSpPr>
            <p:cNvPr id="16" name="Tekstboks 12">
              <a:extLst>
                <a:ext uri="{FF2B5EF4-FFF2-40B4-BE49-F238E27FC236}">
                  <a16:creationId xmlns:a16="http://schemas.microsoft.com/office/drawing/2014/main" id="{6A259970-3E53-4BEE-8F2B-DE9B56B6A798}"/>
                </a:ext>
              </a:extLst>
            </p:cNvPr>
            <p:cNvSpPr txBox="1"/>
            <p:nvPr/>
          </p:nvSpPr>
          <p:spPr>
            <a:xfrm>
              <a:off x="7059683" y="4878240"/>
              <a:ext cx="1221809" cy="646331"/>
            </a:xfrm>
            <a:prstGeom prst="rect">
              <a:avLst/>
            </a:prstGeom>
            <a:noFill/>
          </p:spPr>
          <p:txBody>
            <a:bodyPr wrap="none" rtlCol="0">
              <a:spAutoFit/>
            </a:bodyPr>
            <a:lstStyle/>
            <a:p>
              <a:pPr fontAlgn="base">
                <a:spcBef>
                  <a:spcPct val="0"/>
                </a:spcBef>
                <a:spcAft>
                  <a:spcPct val="0"/>
                </a:spcAft>
              </a:pPr>
              <a:r>
                <a:rPr lang="da-DK" dirty="0">
                  <a:solidFill>
                    <a:srgbClr val="000000"/>
                  </a:solidFill>
                  <a:latin typeface="Gill Sans"/>
                  <a:sym typeface="Gill Sans"/>
                </a:rPr>
                <a:t>Knowledge</a:t>
              </a:r>
            </a:p>
            <a:p>
              <a:pPr fontAlgn="base">
                <a:spcBef>
                  <a:spcPct val="0"/>
                </a:spcBef>
                <a:spcAft>
                  <a:spcPct val="0"/>
                </a:spcAft>
              </a:pPr>
              <a:r>
                <a:rPr lang="da-DK" dirty="0">
                  <a:solidFill>
                    <a:srgbClr val="000000"/>
                  </a:solidFill>
                  <a:latin typeface="Gill Sans"/>
                  <a:sym typeface="Gill Sans"/>
                </a:rPr>
                <a:t>in </a:t>
              </a:r>
              <a:r>
                <a:rPr lang="da-DK" dirty="0" err="1">
                  <a:solidFill>
                    <a:srgbClr val="000000"/>
                  </a:solidFill>
                  <a:latin typeface="Gill Sans"/>
                  <a:sym typeface="Gill Sans"/>
                </a:rPr>
                <a:t>context</a:t>
              </a:r>
              <a:endParaRPr lang="da-DK" dirty="0">
                <a:solidFill>
                  <a:srgbClr val="000000"/>
                </a:solidFill>
                <a:latin typeface="Gill Sans"/>
                <a:sym typeface="Gill Sans"/>
              </a:endParaRPr>
            </a:p>
          </p:txBody>
        </p:sp>
      </p:grpSp>
      <p:sp>
        <p:nvSpPr>
          <p:cNvPr id="17" name="Tekstboks 13">
            <a:extLst>
              <a:ext uri="{FF2B5EF4-FFF2-40B4-BE49-F238E27FC236}">
                <a16:creationId xmlns:a16="http://schemas.microsoft.com/office/drawing/2014/main" id="{D8F76244-609F-482C-9DD0-D022302113EA}"/>
              </a:ext>
            </a:extLst>
          </p:cNvPr>
          <p:cNvSpPr txBox="1"/>
          <p:nvPr/>
        </p:nvSpPr>
        <p:spPr>
          <a:xfrm>
            <a:off x="1944131" y="5993027"/>
            <a:ext cx="934871" cy="738664"/>
          </a:xfrm>
          <a:prstGeom prst="rect">
            <a:avLst/>
          </a:prstGeom>
          <a:noFill/>
        </p:spPr>
        <p:txBody>
          <a:bodyPr wrap="none" rtlCol="0">
            <a:spAutoFit/>
          </a:bodyPr>
          <a:lstStyle/>
          <a:p>
            <a:pPr fontAlgn="base">
              <a:spcBef>
                <a:spcPct val="0"/>
              </a:spcBef>
              <a:spcAft>
                <a:spcPct val="0"/>
              </a:spcAft>
            </a:pPr>
            <a:r>
              <a:rPr lang="da-DK" sz="4200" dirty="0">
                <a:solidFill>
                  <a:srgbClr val="000000"/>
                </a:solidFill>
                <a:latin typeface="Gill Sans"/>
                <a:sym typeface="Gill Sans"/>
              </a:rPr>
              <a:t>???</a:t>
            </a:r>
          </a:p>
        </p:txBody>
      </p:sp>
      <p:sp>
        <p:nvSpPr>
          <p:cNvPr id="18" name="Nedadgående pil 16">
            <a:extLst>
              <a:ext uri="{FF2B5EF4-FFF2-40B4-BE49-F238E27FC236}">
                <a16:creationId xmlns:a16="http://schemas.microsoft.com/office/drawing/2014/main" id="{D74B2AC7-ABD3-4494-97E8-9B3C9FA8E122}"/>
              </a:ext>
            </a:extLst>
          </p:cNvPr>
          <p:cNvSpPr/>
          <p:nvPr/>
        </p:nvSpPr>
        <p:spPr>
          <a:xfrm flipV="1">
            <a:off x="7965579" y="3682314"/>
            <a:ext cx="45719" cy="444843"/>
          </a:xfrm>
          <a:prstGeom prst="downArrow">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a-DK" sz="4200">
              <a:solidFill>
                <a:prstClr val="white"/>
              </a:solidFill>
              <a:latin typeface="Arial"/>
              <a:sym typeface="Gill Sans"/>
            </a:endParaRPr>
          </a:p>
        </p:txBody>
      </p:sp>
    </p:spTree>
    <p:extLst>
      <p:ext uri="{BB962C8B-B14F-4D97-AF65-F5344CB8AC3E}">
        <p14:creationId xmlns:p14="http://schemas.microsoft.com/office/powerpoint/2010/main" val="11680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055FF-EAC8-4673-8623-8B2197650A79}"/>
              </a:ext>
            </a:extLst>
          </p:cNvPr>
          <p:cNvSpPr>
            <a:spLocks noGrp="1"/>
          </p:cNvSpPr>
          <p:nvPr>
            <p:ph type="title"/>
          </p:nvPr>
        </p:nvSpPr>
        <p:spPr/>
        <p:txBody>
          <a:bodyPr/>
          <a:lstStyle/>
          <a:p>
            <a:r>
              <a:rPr lang="en-US" sz="3200" dirty="0"/>
              <a:t>Answer to critical question 2: knowledge is situated…</a:t>
            </a:r>
            <a:endParaRPr lang="da-DK" sz="3200" dirty="0"/>
          </a:p>
        </p:txBody>
      </p:sp>
      <p:sp>
        <p:nvSpPr>
          <p:cNvPr id="3" name="Pladsholder til indhold 2">
            <a:extLst>
              <a:ext uri="{FF2B5EF4-FFF2-40B4-BE49-F238E27FC236}">
                <a16:creationId xmlns:a16="http://schemas.microsoft.com/office/drawing/2014/main" id="{DF4E3BCA-552E-44A4-8A49-DCE3F616A6C7}"/>
              </a:ext>
            </a:extLst>
          </p:cNvPr>
          <p:cNvSpPr>
            <a:spLocks noGrp="1"/>
          </p:cNvSpPr>
          <p:nvPr>
            <p:ph sz="quarter" idx="19"/>
          </p:nvPr>
        </p:nvSpPr>
        <p:spPr/>
        <p:txBody>
          <a:bodyPr/>
          <a:lstStyle/>
          <a:p>
            <a:pPr marL="0" indent="0">
              <a:buNone/>
            </a:pPr>
            <a:r>
              <a:rPr lang="da-DK" sz="2000" dirty="0" err="1"/>
              <a:t>Empirical</a:t>
            </a:r>
            <a:r>
              <a:rPr lang="da-DK" sz="2000" dirty="0"/>
              <a:t> and </a:t>
            </a:r>
            <a:r>
              <a:rPr lang="da-DK" sz="2000" dirty="0" err="1"/>
              <a:t>philosophical</a:t>
            </a:r>
            <a:r>
              <a:rPr lang="da-DK" sz="2000" dirty="0"/>
              <a:t> studies show </a:t>
            </a:r>
          </a:p>
          <a:p>
            <a:pPr>
              <a:buFont typeface="Wingdings" panose="05000000000000000000" pitchFamily="2" charset="2"/>
              <a:buChar char="§"/>
            </a:pPr>
            <a:r>
              <a:rPr lang="da-DK" sz="2000" dirty="0"/>
              <a:t>Knowledge </a:t>
            </a:r>
            <a:r>
              <a:rPr lang="da-DK" sz="2000" dirty="0" err="1"/>
              <a:t>gets</a:t>
            </a:r>
            <a:r>
              <a:rPr lang="da-DK" sz="2000" dirty="0"/>
              <a:t> content and </a:t>
            </a:r>
            <a:r>
              <a:rPr lang="da-DK" sz="2000" dirty="0" err="1"/>
              <a:t>structure</a:t>
            </a:r>
            <a:r>
              <a:rPr lang="da-DK" sz="2000" dirty="0"/>
              <a:t> from the situation</a:t>
            </a:r>
          </a:p>
          <a:p>
            <a:pPr lvl="1">
              <a:buFont typeface="Wingdings" panose="05000000000000000000" pitchFamily="2" charset="2"/>
              <a:buChar char="§"/>
            </a:pPr>
            <a:r>
              <a:rPr lang="da-DK" sz="2000" dirty="0" err="1"/>
              <a:t>E.g</a:t>
            </a:r>
            <a:r>
              <a:rPr lang="da-DK" sz="2000" dirty="0"/>
              <a:t>. </a:t>
            </a:r>
            <a:r>
              <a:rPr lang="da-DK" sz="2000" dirty="0" err="1"/>
              <a:t>role</a:t>
            </a:r>
            <a:r>
              <a:rPr lang="da-DK" sz="2000" dirty="0"/>
              <a:t> of </a:t>
            </a:r>
            <a:r>
              <a:rPr lang="da-DK" sz="2000" dirty="0" err="1"/>
              <a:t>math</a:t>
            </a:r>
            <a:r>
              <a:rPr lang="da-DK" sz="2000" dirty="0"/>
              <a:t> in school and in the </a:t>
            </a:r>
            <a:r>
              <a:rPr lang="da-DK" sz="2000" dirty="0" err="1"/>
              <a:t>supermarket</a:t>
            </a:r>
            <a:endParaRPr lang="da-DK" sz="2000" dirty="0"/>
          </a:p>
          <a:p>
            <a:pPr lvl="2">
              <a:buFont typeface="Wingdings" panose="05000000000000000000" pitchFamily="2" charset="2"/>
              <a:buChar char="§"/>
            </a:pPr>
            <a:r>
              <a:rPr lang="da-DK" sz="2000" dirty="0" err="1"/>
              <a:t>Context-dependency</a:t>
            </a:r>
            <a:r>
              <a:rPr lang="da-DK" sz="2000" dirty="0"/>
              <a:t> of ‘unit’, ‘</a:t>
            </a:r>
            <a:r>
              <a:rPr lang="da-DK" sz="2000" dirty="0" err="1"/>
              <a:t>calculating</a:t>
            </a:r>
            <a:r>
              <a:rPr lang="da-DK" sz="2000" dirty="0"/>
              <a:t>’, ‘right </a:t>
            </a:r>
            <a:r>
              <a:rPr lang="da-DK" sz="2000" dirty="0" err="1"/>
              <a:t>result</a:t>
            </a:r>
            <a:r>
              <a:rPr lang="da-DK" sz="2000" dirty="0"/>
              <a:t>’</a:t>
            </a:r>
          </a:p>
          <a:p>
            <a:pPr lvl="1">
              <a:buFont typeface="Wingdings" panose="05000000000000000000" pitchFamily="2" charset="2"/>
              <a:buChar char="§"/>
            </a:pPr>
            <a:endParaRPr lang="da-DK" sz="2000" dirty="0"/>
          </a:p>
          <a:p>
            <a:pPr>
              <a:buFont typeface="Wingdings" panose="05000000000000000000" pitchFamily="2" charset="2"/>
              <a:buChar char="§"/>
            </a:pPr>
            <a:r>
              <a:rPr lang="da-DK" sz="2000" dirty="0"/>
              <a:t>Shop tasks and school ”shop tasks” </a:t>
            </a:r>
            <a:r>
              <a:rPr lang="da-DK" sz="2000" dirty="0" err="1"/>
              <a:t>differ</a:t>
            </a:r>
            <a:endParaRPr lang="da-DK" sz="2000" dirty="0"/>
          </a:p>
          <a:p>
            <a:pPr lvl="1">
              <a:buFont typeface="Wingdings" panose="05000000000000000000" pitchFamily="2" charset="2"/>
              <a:buChar char="§"/>
            </a:pPr>
            <a:r>
              <a:rPr lang="da-DK" sz="2000" dirty="0"/>
              <a:t>The ‘same </a:t>
            </a:r>
            <a:r>
              <a:rPr lang="da-DK" sz="2000" dirty="0" err="1"/>
              <a:t>math</a:t>
            </a:r>
            <a:r>
              <a:rPr lang="da-DK" sz="2000" dirty="0"/>
              <a:t> task’ </a:t>
            </a:r>
            <a:r>
              <a:rPr lang="da-DK" sz="2000" dirty="0" err="1"/>
              <a:t>only</a:t>
            </a:r>
            <a:r>
              <a:rPr lang="da-DK" sz="2000" dirty="0"/>
              <a:t> from </a:t>
            </a:r>
            <a:r>
              <a:rPr lang="da-DK" sz="2000" dirty="0" err="1"/>
              <a:t>school’s</a:t>
            </a:r>
            <a:r>
              <a:rPr lang="da-DK" sz="2000" dirty="0"/>
              <a:t> point of view</a:t>
            </a:r>
          </a:p>
          <a:p>
            <a:pPr lvl="1">
              <a:buFont typeface="Wingdings" panose="05000000000000000000" pitchFamily="2" charset="2"/>
              <a:buChar char="§"/>
            </a:pPr>
            <a:r>
              <a:rPr lang="da-DK" sz="2000" dirty="0"/>
              <a:t>No ‘</a:t>
            </a:r>
            <a:r>
              <a:rPr lang="da-DK" sz="2000" dirty="0" err="1"/>
              <a:t>knowledge</a:t>
            </a:r>
            <a:r>
              <a:rPr lang="da-DK" sz="2000" dirty="0"/>
              <a:t> </a:t>
            </a:r>
            <a:r>
              <a:rPr lang="da-DK" sz="2000" dirty="0" err="1"/>
              <a:t>essence</a:t>
            </a:r>
            <a:r>
              <a:rPr lang="da-DK" sz="2000" dirty="0"/>
              <a:t>’ </a:t>
            </a:r>
            <a:r>
              <a:rPr lang="da-DK" sz="2000" dirty="0" err="1"/>
              <a:t>applied</a:t>
            </a:r>
            <a:r>
              <a:rPr lang="da-DK" sz="2000" dirty="0"/>
              <a:t> to ‘</a:t>
            </a:r>
            <a:r>
              <a:rPr lang="da-DK" sz="2000" dirty="0" err="1"/>
              <a:t>local</a:t>
            </a:r>
            <a:r>
              <a:rPr lang="da-DK" sz="2000" dirty="0"/>
              <a:t> </a:t>
            </a:r>
            <a:r>
              <a:rPr lang="da-DK" sz="2000" dirty="0" err="1"/>
              <a:t>conditions</a:t>
            </a:r>
            <a:r>
              <a:rPr lang="da-DK" sz="2000" dirty="0"/>
              <a:t>’</a:t>
            </a:r>
          </a:p>
          <a:p>
            <a:endParaRPr lang="da-DK" sz="2000" dirty="0"/>
          </a:p>
          <a:p>
            <a:pPr>
              <a:buFont typeface="Wingdings" panose="05000000000000000000" pitchFamily="2" charset="2"/>
              <a:buChar char="§"/>
            </a:pPr>
            <a:r>
              <a:rPr lang="da-DK" sz="2000" dirty="0"/>
              <a:t>‘Knowing’/</a:t>
            </a:r>
            <a:r>
              <a:rPr lang="da-DK" sz="2000" dirty="0" err="1"/>
              <a:t>competence</a:t>
            </a:r>
            <a:r>
              <a:rPr lang="da-DK" sz="2000" dirty="0"/>
              <a:t> is </a:t>
            </a:r>
            <a:r>
              <a:rPr lang="da-DK" sz="2000" dirty="0" err="1"/>
              <a:t>acting</a:t>
            </a:r>
            <a:r>
              <a:rPr lang="da-DK" sz="2000" dirty="0"/>
              <a:t> </a:t>
            </a:r>
            <a:r>
              <a:rPr lang="da-DK" sz="2000" dirty="0" err="1"/>
              <a:t>adequately</a:t>
            </a:r>
            <a:r>
              <a:rPr lang="da-DK" sz="2000" dirty="0"/>
              <a:t> in relation to the </a:t>
            </a:r>
            <a:r>
              <a:rPr lang="da-DK" sz="2000" dirty="0" err="1"/>
              <a:t>unique</a:t>
            </a:r>
            <a:r>
              <a:rPr lang="da-DK" sz="2000" dirty="0"/>
              <a:t> </a:t>
            </a:r>
            <a:r>
              <a:rPr lang="da-DK" sz="2000" dirty="0" err="1"/>
              <a:t>complex</a:t>
            </a:r>
            <a:r>
              <a:rPr lang="da-DK" sz="2000" dirty="0"/>
              <a:t> of </a:t>
            </a:r>
            <a:r>
              <a:rPr lang="da-DK" sz="2000" dirty="0" err="1"/>
              <a:t>possibilities</a:t>
            </a:r>
            <a:r>
              <a:rPr lang="da-DK" sz="2000" dirty="0"/>
              <a:t> and </a:t>
            </a:r>
            <a:r>
              <a:rPr lang="da-DK" sz="2000" dirty="0" err="1"/>
              <a:t>requirements</a:t>
            </a:r>
            <a:r>
              <a:rPr lang="da-DK" sz="2000" dirty="0"/>
              <a:t> of the situation</a:t>
            </a:r>
          </a:p>
          <a:p>
            <a:pPr lvl="1"/>
            <a:endParaRPr lang="da-DK" sz="2000" dirty="0"/>
          </a:p>
          <a:p>
            <a:pPr marL="0" indent="0">
              <a:buNone/>
            </a:pPr>
            <a:endParaRPr lang="da-DK" sz="1400" dirty="0"/>
          </a:p>
          <a:p>
            <a:pPr marL="0" indent="0">
              <a:buNone/>
            </a:pPr>
            <a:endParaRPr lang="da-DK" sz="1400" dirty="0"/>
          </a:p>
          <a:p>
            <a:pPr marL="0" indent="0">
              <a:spcBef>
                <a:spcPts val="600"/>
              </a:spcBef>
              <a:buNone/>
            </a:pPr>
            <a:r>
              <a:rPr lang="da-DK" sz="1400" dirty="0" err="1"/>
              <a:t>E.g</a:t>
            </a:r>
            <a:r>
              <a:rPr lang="da-DK" sz="1400" dirty="0"/>
              <a:t>. Dreyfus 1979, Dreyfus and Dreyfus 1986,</a:t>
            </a:r>
            <a:r>
              <a:rPr lang="en-US" sz="1400" dirty="0"/>
              <a:t> </a:t>
            </a:r>
            <a:r>
              <a:rPr lang="da-DK" sz="1400" dirty="0"/>
              <a:t>Lave 1988, Dohn 2007, 2011, 2017</a:t>
            </a:r>
          </a:p>
          <a:p>
            <a:endParaRPr lang="da-DK" dirty="0"/>
          </a:p>
        </p:txBody>
      </p:sp>
      <p:sp>
        <p:nvSpPr>
          <p:cNvPr id="4" name="Pladsholder til dato 3">
            <a:extLst>
              <a:ext uri="{FF2B5EF4-FFF2-40B4-BE49-F238E27FC236}">
                <a16:creationId xmlns:a16="http://schemas.microsoft.com/office/drawing/2014/main" id="{9C4F662A-A759-4702-AFCE-361441474135}"/>
              </a:ext>
            </a:extLst>
          </p:cNvPr>
          <p:cNvSpPr>
            <a:spLocks noGrp="1"/>
          </p:cNvSpPr>
          <p:nvPr>
            <p:ph type="dt" sz="half" idx="20"/>
          </p:nvPr>
        </p:nvSpPr>
        <p:spPr/>
        <p:txBody>
          <a:bodyPr/>
          <a:lstStyle/>
          <a:p>
            <a:fld id="{60ACD234-8BB8-43CA-8BF0-886F45116721}" type="datetime1">
              <a:rPr lang="en-GB" smtClean="0"/>
              <a:t>21/05/2021</a:t>
            </a:fld>
            <a:endParaRPr lang="en-GB" dirty="0"/>
          </a:p>
        </p:txBody>
      </p:sp>
      <p:sp>
        <p:nvSpPr>
          <p:cNvPr id="5" name="Pladsholder til slidenummer 4">
            <a:extLst>
              <a:ext uri="{FF2B5EF4-FFF2-40B4-BE49-F238E27FC236}">
                <a16:creationId xmlns:a16="http://schemas.microsoft.com/office/drawing/2014/main" id="{29B44C60-8536-4157-83B7-725CB98472F8}"/>
              </a:ext>
            </a:extLst>
          </p:cNvPr>
          <p:cNvSpPr>
            <a:spLocks noGrp="1"/>
          </p:cNvSpPr>
          <p:nvPr>
            <p:ph type="sldNum" sz="quarter" idx="22"/>
          </p:nvPr>
        </p:nvSpPr>
        <p:spPr/>
        <p:txBody>
          <a:bodyPr/>
          <a:lstStyle/>
          <a:p>
            <a:fld id="{45D37B1E-C366-494F-A587-962AD9AABC83}" type="slidenum">
              <a:rPr lang="en-GB" smtClean="0"/>
              <a:pPr/>
              <a:t>7</a:t>
            </a:fld>
            <a:endParaRPr lang="en-GB" dirty="0"/>
          </a:p>
        </p:txBody>
      </p:sp>
      <p:sp>
        <p:nvSpPr>
          <p:cNvPr id="6" name="Tekstfelt 5">
            <a:extLst>
              <a:ext uri="{FF2B5EF4-FFF2-40B4-BE49-F238E27FC236}">
                <a16:creationId xmlns:a16="http://schemas.microsoft.com/office/drawing/2014/main" id="{F7F0E4C2-4191-4D50-B56E-BF8388D13D8E}"/>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b="1" dirty="0" err="1"/>
              <a:t>why</a:t>
            </a:r>
            <a:r>
              <a:rPr lang="da-DK" sz="1600" dirty="0"/>
              <a:t> and </a:t>
            </a:r>
            <a:r>
              <a:rPr lang="da-DK" sz="1600" dirty="0" err="1"/>
              <a:t>what</a:t>
            </a:r>
            <a:r>
              <a:rPr lang="da-DK" sz="1600" dirty="0"/>
              <a:t>?</a:t>
            </a:r>
          </a:p>
        </p:txBody>
      </p:sp>
      <p:grpSp>
        <p:nvGrpSpPr>
          <p:cNvPr id="8" name="Gruppe 7">
            <a:extLst>
              <a:ext uri="{FF2B5EF4-FFF2-40B4-BE49-F238E27FC236}">
                <a16:creationId xmlns:a16="http://schemas.microsoft.com/office/drawing/2014/main" id="{8A0F5BB9-CE69-441E-8F64-1232212207C5}"/>
              </a:ext>
            </a:extLst>
          </p:cNvPr>
          <p:cNvGrpSpPr/>
          <p:nvPr/>
        </p:nvGrpSpPr>
        <p:grpSpPr>
          <a:xfrm>
            <a:off x="9725813" y="2308302"/>
            <a:ext cx="1495775" cy="1773837"/>
            <a:chOff x="9725813" y="2308302"/>
            <a:chExt cx="1495775" cy="1773837"/>
          </a:xfrm>
        </p:grpSpPr>
        <p:pic>
          <p:nvPicPr>
            <p:cNvPr id="12" name="Billede 11">
              <a:extLst>
                <a:ext uri="{FF2B5EF4-FFF2-40B4-BE49-F238E27FC236}">
                  <a16:creationId xmlns:a16="http://schemas.microsoft.com/office/drawing/2014/main" id="{662C02FC-7EC0-4EFF-BA01-2EA927DD8B57}"/>
                </a:ext>
              </a:extLst>
            </p:cNvPr>
            <p:cNvPicPr>
              <a:picLocks noChangeAspect="1"/>
            </p:cNvPicPr>
            <p:nvPr/>
          </p:nvPicPr>
          <p:blipFill>
            <a:blip r:embed="rId2"/>
            <a:stretch>
              <a:fillRect/>
            </a:stretch>
          </p:blipFill>
          <p:spPr>
            <a:xfrm>
              <a:off x="9725813" y="2308302"/>
              <a:ext cx="1495775" cy="1773837"/>
            </a:xfrm>
            <a:prstGeom prst="rect">
              <a:avLst/>
            </a:prstGeom>
          </p:spPr>
        </p:pic>
        <p:sp>
          <p:nvSpPr>
            <p:cNvPr id="7" name="Tekstfelt 6">
              <a:extLst>
                <a:ext uri="{FF2B5EF4-FFF2-40B4-BE49-F238E27FC236}">
                  <a16:creationId xmlns:a16="http://schemas.microsoft.com/office/drawing/2014/main" id="{66940FCB-5FC6-4989-87AA-9C43475306E1}"/>
                </a:ext>
              </a:extLst>
            </p:cNvPr>
            <p:cNvSpPr txBox="1"/>
            <p:nvPr/>
          </p:nvSpPr>
          <p:spPr>
            <a:xfrm>
              <a:off x="10971520" y="2462833"/>
              <a:ext cx="250068" cy="246221"/>
            </a:xfrm>
            <a:prstGeom prst="rect">
              <a:avLst/>
            </a:prstGeom>
            <a:noFill/>
          </p:spPr>
          <p:txBody>
            <a:bodyPr wrap="none" lIns="0" tIns="0" rIns="0" bIns="0" rtlCol="0">
              <a:spAutoFit/>
            </a:bodyPr>
            <a:lstStyle/>
            <a:p>
              <a:r>
                <a:rPr lang="da-DK" sz="1600" b="1" dirty="0"/>
                <a:t>??</a:t>
              </a:r>
            </a:p>
          </p:txBody>
        </p:sp>
      </p:grpSp>
    </p:spTree>
    <p:extLst>
      <p:ext uri="{BB962C8B-B14F-4D97-AF65-F5344CB8AC3E}">
        <p14:creationId xmlns:p14="http://schemas.microsoft.com/office/powerpoint/2010/main" val="17350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055FF-EAC8-4673-8623-8B2197650A79}"/>
              </a:ext>
            </a:extLst>
          </p:cNvPr>
          <p:cNvSpPr>
            <a:spLocks noGrp="1"/>
          </p:cNvSpPr>
          <p:nvPr>
            <p:ph type="title"/>
          </p:nvPr>
        </p:nvSpPr>
        <p:spPr/>
        <p:txBody>
          <a:bodyPr/>
          <a:lstStyle/>
          <a:p>
            <a:r>
              <a:rPr lang="en-US" sz="3200" dirty="0"/>
              <a:t>Answer to critical question 2: knowledge is situated…</a:t>
            </a:r>
            <a:endParaRPr lang="da-DK" sz="3200" dirty="0"/>
          </a:p>
        </p:txBody>
      </p:sp>
      <p:sp>
        <p:nvSpPr>
          <p:cNvPr id="4" name="Pladsholder til dato 3">
            <a:extLst>
              <a:ext uri="{FF2B5EF4-FFF2-40B4-BE49-F238E27FC236}">
                <a16:creationId xmlns:a16="http://schemas.microsoft.com/office/drawing/2014/main" id="{9C4F662A-A759-4702-AFCE-361441474135}"/>
              </a:ext>
            </a:extLst>
          </p:cNvPr>
          <p:cNvSpPr>
            <a:spLocks noGrp="1"/>
          </p:cNvSpPr>
          <p:nvPr>
            <p:ph type="dt" sz="half" idx="20"/>
          </p:nvPr>
        </p:nvSpPr>
        <p:spPr/>
        <p:txBody>
          <a:bodyPr/>
          <a:lstStyle/>
          <a:p>
            <a:fld id="{60ACD234-8BB8-43CA-8BF0-886F45116721}" type="datetime1">
              <a:rPr lang="en-GB" smtClean="0"/>
              <a:t>21/05/2021</a:t>
            </a:fld>
            <a:endParaRPr lang="en-GB" dirty="0"/>
          </a:p>
        </p:txBody>
      </p:sp>
      <p:sp>
        <p:nvSpPr>
          <p:cNvPr id="5" name="Pladsholder til slidenummer 4">
            <a:extLst>
              <a:ext uri="{FF2B5EF4-FFF2-40B4-BE49-F238E27FC236}">
                <a16:creationId xmlns:a16="http://schemas.microsoft.com/office/drawing/2014/main" id="{29B44C60-8536-4157-83B7-725CB98472F8}"/>
              </a:ext>
            </a:extLst>
          </p:cNvPr>
          <p:cNvSpPr>
            <a:spLocks noGrp="1"/>
          </p:cNvSpPr>
          <p:nvPr>
            <p:ph type="sldNum" sz="quarter" idx="22"/>
          </p:nvPr>
        </p:nvSpPr>
        <p:spPr/>
        <p:txBody>
          <a:bodyPr/>
          <a:lstStyle/>
          <a:p>
            <a:fld id="{45D37B1E-C366-494F-A587-962AD9AABC83}" type="slidenum">
              <a:rPr lang="en-GB" smtClean="0"/>
              <a:pPr/>
              <a:t>8</a:t>
            </a:fld>
            <a:endParaRPr lang="en-GB" dirty="0"/>
          </a:p>
        </p:txBody>
      </p:sp>
      <p:sp>
        <p:nvSpPr>
          <p:cNvPr id="6" name="Tekstfelt 5">
            <a:extLst>
              <a:ext uri="{FF2B5EF4-FFF2-40B4-BE49-F238E27FC236}">
                <a16:creationId xmlns:a16="http://schemas.microsoft.com/office/drawing/2014/main" id="{F7F0E4C2-4191-4D50-B56E-BF8388D13D8E}"/>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b="1" dirty="0" err="1"/>
              <a:t>why</a:t>
            </a:r>
            <a:r>
              <a:rPr lang="da-DK" sz="1600" dirty="0"/>
              <a:t> and </a:t>
            </a:r>
            <a:r>
              <a:rPr lang="da-DK" sz="1600" dirty="0" err="1"/>
              <a:t>what</a:t>
            </a:r>
            <a:r>
              <a:rPr lang="da-DK" sz="1600" dirty="0"/>
              <a:t>?</a:t>
            </a:r>
          </a:p>
        </p:txBody>
      </p:sp>
      <p:grpSp>
        <p:nvGrpSpPr>
          <p:cNvPr id="25" name="Gruppe 24">
            <a:extLst>
              <a:ext uri="{FF2B5EF4-FFF2-40B4-BE49-F238E27FC236}">
                <a16:creationId xmlns:a16="http://schemas.microsoft.com/office/drawing/2014/main" id="{00C7E4F3-C7A8-4034-AF8E-FD80C103534D}"/>
              </a:ext>
            </a:extLst>
          </p:cNvPr>
          <p:cNvGrpSpPr/>
          <p:nvPr/>
        </p:nvGrpSpPr>
        <p:grpSpPr>
          <a:xfrm>
            <a:off x="749284" y="2406965"/>
            <a:ext cx="4357382" cy="3719387"/>
            <a:chOff x="4028305" y="2730840"/>
            <a:chExt cx="4357382" cy="3719387"/>
          </a:xfrm>
        </p:grpSpPr>
        <p:sp>
          <p:nvSpPr>
            <p:cNvPr id="26" name="Eksplosion 2 5">
              <a:extLst>
                <a:ext uri="{FF2B5EF4-FFF2-40B4-BE49-F238E27FC236}">
                  <a16:creationId xmlns:a16="http://schemas.microsoft.com/office/drawing/2014/main" id="{AE48FF4B-0EA4-4CCB-A0EE-6B89D8E5F004}"/>
                </a:ext>
              </a:extLst>
            </p:cNvPr>
            <p:cNvSpPr/>
            <p:nvPr/>
          </p:nvSpPr>
          <p:spPr>
            <a:xfrm>
              <a:off x="4028305" y="3954162"/>
              <a:ext cx="3385752" cy="2496065"/>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7" name="Ellipse 26">
              <a:extLst>
                <a:ext uri="{FF2B5EF4-FFF2-40B4-BE49-F238E27FC236}">
                  <a16:creationId xmlns:a16="http://schemas.microsoft.com/office/drawing/2014/main" id="{23B38563-E2FA-48F5-BA66-237A0FD130D0}"/>
                </a:ext>
              </a:extLst>
            </p:cNvPr>
            <p:cNvSpPr/>
            <p:nvPr/>
          </p:nvSpPr>
          <p:spPr>
            <a:xfrm>
              <a:off x="5214551" y="2730840"/>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8" name="Ellipse 27">
              <a:extLst>
                <a:ext uri="{FF2B5EF4-FFF2-40B4-BE49-F238E27FC236}">
                  <a16:creationId xmlns:a16="http://schemas.microsoft.com/office/drawing/2014/main" id="{74D87798-EA52-4103-81E9-BC8308DC0136}"/>
                </a:ext>
              </a:extLst>
            </p:cNvPr>
            <p:cNvSpPr/>
            <p:nvPr/>
          </p:nvSpPr>
          <p:spPr>
            <a:xfrm>
              <a:off x="5231024" y="4810932"/>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dirty="0">
                <a:ln>
                  <a:noFill/>
                </a:ln>
                <a:solidFill>
                  <a:prstClr val="white"/>
                </a:solidFill>
                <a:effectLst/>
                <a:uLnTx/>
                <a:uFillTx/>
                <a:latin typeface="Arial"/>
                <a:ea typeface="+mn-ea"/>
                <a:cs typeface="+mn-cs"/>
                <a:sym typeface="Gill Sans"/>
              </a:endParaRPr>
            </a:p>
          </p:txBody>
        </p:sp>
        <p:sp>
          <p:nvSpPr>
            <p:cNvPr id="29" name="Nedadgående pil 9">
              <a:extLst>
                <a:ext uri="{FF2B5EF4-FFF2-40B4-BE49-F238E27FC236}">
                  <a16:creationId xmlns:a16="http://schemas.microsoft.com/office/drawing/2014/main" id="{319957D3-375B-4885-B8F6-B689DA881FD2}"/>
                </a:ext>
              </a:extLst>
            </p:cNvPr>
            <p:cNvSpPr/>
            <p:nvPr/>
          </p:nvSpPr>
          <p:spPr>
            <a:xfrm>
              <a:off x="5663510" y="3682313"/>
              <a:ext cx="45719" cy="444843"/>
            </a:xfrm>
            <a:prstGeom prst="downArrow">
              <a:avLst/>
            </a:prstGeom>
            <a:solidFill>
              <a:srgbClr val="4F81BD"/>
            </a:solidFill>
            <a:ln w="762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30" name="Tekstboks 11">
              <a:extLst>
                <a:ext uri="{FF2B5EF4-FFF2-40B4-BE49-F238E27FC236}">
                  <a16:creationId xmlns:a16="http://schemas.microsoft.com/office/drawing/2014/main" id="{EAEED18F-7C54-48A7-9C38-633E74E6997A}"/>
                </a:ext>
              </a:extLst>
            </p:cNvPr>
            <p:cNvSpPr txBox="1"/>
            <p:nvPr/>
          </p:nvSpPr>
          <p:spPr>
            <a:xfrm>
              <a:off x="6095997" y="2978658"/>
              <a:ext cx="2185214" cy="369332"/>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err="1">
                  <a:ln>
                    <a:noFill/>
                  </a:ln>
                  <a:solidFill>
                    <a:srgbClr val="000000"/>
                  </a:solidFill>
                  <a:effectLst/>
                  <a:uLnTx/>
                  <a:uFillTx/>
                  <a:latin typeface="Gill Sans"/>
                  <a:sym typeface="Gill Sans"/>
                </a:rPr>
                <a:t>Piece</a:t>
              </a:r>
              <a:r>
                <a:rPr kumimoji="0" lang="da-DK" sz="1800" b="0" i="0" u="none" strike="noStrike" kern="0" cap="none" spc="0" normalizeH="0" baseline="0" noProof="0" dirty="0">
                  <a:ln>
                    <a:noFill/>
                  </a:ln>
                  <a:solidFill>
                    <a:srgbClr val="000000"/>
                  </a:solidFill>
                  <a:effectLst/>
                  <a:uLnTx/>
                  <a:uFillTx/>
                  <a:latin typeface="Gill Sans"/>
                  <a:sym typeface="Gill Sans"/>
                </a:rPr>
                <a:t> of </a:t>
              </a:r>
              <a:r>
                <a:rPr kumimoji="0" lang="da-DK" sz="1800" b="0" i="0" u="none" strike="noStrike" kern="0" cap="none" spc="0" normalizeH="0" baseline="0" noProof="0" dirty="0" err="1">
                  <a:ln>
                    <a:noFill/>
                  </a:ln>
                  <a:solidFill>
                    <a:srgbClr val="000000"/>
                  </a:solidFill>
                  <a:effectLst/>
                  <a:uLnTx/>
                  <a:uFillTx/>
                  <a:latin typeface="Gill Sans"/>
                  <a:sym typeface="Gill Sans"/>
                </a:rPr>
                <a:t>knowledge</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sp>
          <p:nvSpPr>
            <p:cNvPr id="31" name="Tekstboks 12">
              <a:extLst>
                <a:ext uri="{FF2B5EF4-FFF2-40B4-BE49-F238E27FC236}">
                  <a16:creationId xmlns:a16="http://schemas.microsoft.com/office/drawing/2014/main" id="{B5FC0067-F2B5-4DBB-B6F8-1F990B31EFAD}"/>
                </a:ext>
              </a:extLst>
            </p:cNvPr>
            <p:cNvSpPr txBox="1"/>
            <p:nvPr/>
          </p:nvSpPr>
          <p:spPr>
            <a:xfrm>
              <a:off x="7059683" y="4878240"/>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grpSp>
      <p:grpSp>
        <p:nvGrpSpPr>
          <p:cNvPr id="32" name="Gruppe 31">
            <a:extLst>
              <a:ext uri="{FF2B5EF4-FFF2-40B4-BE49-F238E27FC236}">
                <a16:creationId xmlns:a16="http://schemas.microsoft.com/office/drawing/2014/main" id="{F53DC3EE-361A-4A3B-9343-FEA0AE4E6B7F}"/>
              </a:ext>
            </a:extLst>
          </p:cNvPr>
          <p:cNvGrpSpPr/>
          <p:nvPr/>
        </p:nvGrpSpPr>
        <p:grpSpPr>
          <a:xfrm>
            <a:off x="7432457" y="2125355"/>
            <a:ext cx="3537863" cy="3951164"/>
            <a:chOff x="5148937" y="1711406"/>
            <a:chExt cx="3537863" cy="3951164"/>
          </a:xfrm>
        </p:grpSpPr>
        <p:grpSp>
          <p:nvGrpSpPr>
            <p:cNvPr id="33" name="Gruppe 32">
              <a:extLst>
                <a:ext uri="{FF2B5EF4-FFF2-40B4-BE49-F238E27FC236}">
                  <a16:creationId xmlns:a16="http://schemas.microsoft.com/office/drawing/2014/main" id="{86A7C3D5-BD89-4FA9-9189-653CAA6506A8}"/>
                </a:ext>
              </a:extLst>
            </p:cNvPr>
            <p:cNvGrpSpPr/>
            <p:nvPr/>
          </p:nvGrpSpPr>
          <p:grpSpPr>
            <a:xfrm>
              <a:off x="6091881" y="1711406"/>
              <a:ext cx="2594919" cy="3886205"/>
              <a:chOff x="6091881" y="1711406"/>
              <a:chExt cx="2594919" cy="3886205"/>
            </a:xfrm>
          </p:grpSpPr>
          <p:sp>
            <p:nvSpPr>
              <p:cNvPr id="36" name="Eksplosion 2 10">
                <a:extLst>
                  <a:ext uri="{FF2B5EF4-FFF2-40B4-BE49-F238E27FC236}">
                    <a16:creationId xmlns:a16="http://schemas.microsoft.com/office/drawing/2014/main" id="{67831939-D6A2-4A3E-AA53-57A62E095F13}"/>
                  </a:ext>
                </a:extLst>
              </p:cNvPr>
              <p:cNvSpPr/>
              <p:nvPr/>
            </p:nvSpPr>
            <p:spPr>
              <a:xfrm>
                <a:off x="6474941" y="1711406"/>
                <a:ext cx="2100648" cy="1162218"/>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cxnSp>
            <p:nvCxnSpPr>
              <p:cNvPr id="37" name="Lige pilforbindelse 36">
                <a:extLst>
                  <a:ext uri="{FF2B5EF4-FFF2-40B4-BE49-F238E27FC236}">
                    <a16:creationId xmlns:a16="http://schemas.microsoft.com/office/drawing/2014/main" id="{4B4D34E4-D8AF-4519-8DB3-17A814DB01BA}"/>
                  </a:ext>
                </a:extLst>
              </p:cNvPr>
              <p:cNvCxnSpPr/>
              <p:nvPr/>
            </p:nvCxnSpPr>
            <p:spPr>
              <a:xfrm>
                <a:off x="7117492" y="2873624"/>
                <a:ext cx="271848" cy="1191749"/>
              </a:xfrm>
              <a:prstGeom prst="straightConnector1">
                <a:avLst/>
              </a:prstGeom>
              <a:noFill/>
              <a:ln w="38100" cap="flat" cmpd="sng" algn="ctr">
                <a:solidFill>
                  <a:srgbClr val="4F81BD">
                    <a:shade val="95000"/>
                    <a:satMod val="105000"/>
                  </a:srgbClr>
                </a:solidFill>
                <a:prstDash val="sysDot"/>
                <a:tailEnd type="arrow"/>
              </a:ln>
              <a:effectLst/>
            </p:spPr>
          </p:cxnSp>
          <p:sp>
            <p:nvSpPr>
              <p:cNvPr id="38" name="Eksplosion 1 21">
                <a:extLst>
                  <a:ext uri="{FF2B5EF4-FFF2-40B4-BE49-F238E27FC236}">
                    <a16:creationId xmlns:a16="http://schemas.microsoft.com/office/drawing/2014/main" id="{DF404991-598E-482E-BFB6-B4B303E379C4}"/>
                  </a:ext>
                </a:extLst>
              </p:cNvPr>
              <p:cNvSpPr/>
              <p:nvPr/>
            </p:nvSpPr>
            <p:spPr>
              <a:xfrm>
                <a:off x="6091881" y="3858806"/>
                <a:ext cx="2594919" cy="1738805"/>
              </a:xfrm>
              <a:prstGeom prst="irregularSeal1">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grpSp>
        <p:sp>
          <p:nvSpPr>
            <p:cNvPr id="34" name="Tekstboks 24">
              <a:extLst>
                <a:ext uri="{FF2B5EF4-FFF2-40B4-BE49-F238E27FC236}">
                  <a16:creationId xmlns:a16="http://schemas.microsoft.com/office/drawing/2014/main" id="{990597A9-7C74-417B-AD55-6C6CB69886C2}"/>
                </a:ext>
              </a:extLst>
            </p:cNvPr>
            <p:cNvSpPr txBox="1"/>
            <p:nvPr/>
          </p:nvSpPr>
          <p:spPr>
            <a:xfrm>
              <a:off x="5148937" y="2387667"/>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sp>
          <p:nvSpPr>
            <p:cNvPr id="35" name="Tekstboks 25">
              <a:extLst>
                <a:ext uri="{FF2B5EF4-FFF2-40B4-BE49-F238E27FC236}">
                  <a16:creationId xmlns:a16="http://schemas.microsoft.com/office/drawing/2014/main" id="{C084E27B-88C6-4762-B41B-230520782C71}"/>
                </a:ext>
              </a:extLst>
            </p:cNvPr>
            <p:cNvSpPr txBox="1"/>
            <p:nvPr/>
          </p:nvSpPr>
          <p:spPr>
            <a:xfrm>
              <a:off x="5300943" y="5016239"/>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grpSp>
      <p:sp>
        <p:nvSpPr>
          <p:cNvPr id="39" name="Multiplicer 8">
            <a:extLst>
              <a:ext uri="{FF2B5EF4-FFF2-40B4-BE49-F238E27FC236}">
                <a16:creationId xmlns:a16="http://schemas.microsoft.com/office/drawing/2014/main" id="{AAF0A805-3AC1-40DD-B481-904D8C867D60}"/>
              </a:ext>
            </a:extLst>
          </p:cNvPr>
          <p:cNvSpPr/>
          <p:nvPr/>
        </p:nvSpPr>
        <p:spPr>
          <a:xfrm>
            <a:off x="1019279" y="2946815"/>
            <a:ext cx="2845762" cy="2786456"/>
          </a:xfrm>
          <a:prstGeom prst="mathMultiply">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37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0A7C3-EC51-4525-ABE7-F887716C0495}"/>
              </a:ext>
            </a:extLst>
          </p:cNvPr>
          <p:cNvSpPr>
            <a:spLocks noGrp="1"/>
          </p:cNvSpPr>
          <p:nvPr>
            <p:ph type="title"/>
          </p:nvPr>
        </p:nvSpPr>
        <p:spPr>
          <a:xfrm>
            <a:off x="410400" y="883282"/>
            <a:ext cx="10962000" cy="671967"/>
          </a:xfrm>
        </p:spPr>
        <p:txBody>
          <a:bodyPr/>
          <a:lstStyle/>
          <a:p>
            <a:r>
              <a:rPr lang="da-DK" dirty="0"/>
              <a:t>Third </a:t>
            </a:r>
            <a:r>
              <a:rPr lang="da-DK" dirty="0" err="1"/>
              <a:t>critical</a:t>
            </a:r>
            <a:r>
              <a:rPr lang="da-DK" dirty="0"/>
              <a:t> </a:t>
            </a:r>
            <a:r>
              <a:rPr lang="da-DK" dirty="0" err="1"/>
              <a:t>question</a:t>
            </a:r>
            <a:r>
              <a:rPr lang="da-DK" dirty="0"/>
              <a:t>: </a:t>
            </a:r>
            <a:r>
              <a:rPr lang="da-DK" dirty="0" err="1"/>
              <a:t>why</a:t>
            </a:r>
            <a:r>
              <a:rPr lang="da-DK" dirty="0"/>
              <a:t> </a:t>
            </a:r>
            <a:r>
              <a:rPr lang="da-DK" dirty="0" err="1"/>
              <a:t>worry</a:t>
            </a:r>
            <a:r>
              <a:rPr lang="da-DK" dirty="0"/>
              <a:t>?</a:t>
            </a:r>
          </a:p>
        </p:txBody>
      </p:sp>
      <p:sp>
        <p:nvSpPr>
          <p:cNvPr id="3" name="Pladsholder til indhold 2">
            <a:extLst>
              <a:ext uri="{FF2B5EF4-FFF2-40B4-BE49-F238E27FC236}">
                <a16:creationId xmlns:a16="http://schemas.microsoft.com/office/drawing/2014/main" id="{B06CF617-4DC7-4E14-9E6B-25896C09FE30}"/>
              </a:ext>
            </a:extLst>
          </p:cNvPr>
          <p:cNvSpPr>
            <a:spLocks noGrp="1"/>
          </p:cNvSpPr>
          <p:nvPr>
            <p:ph sz="quarter" idx="19"/>
          </p:nvPr>
        </p:nvSpPr>
        <p:spPr>
          <a:xfrm>
            <a:off x="411163" y="1844175"/>
            <a:ext cx="10961237" cy="3864462"/>
          </a:xfrm>
        </p:spPr>
        <p:txBody>
          <a:bodyPr/>
          <a:lstStyle/>
          <a:p>
            <a:pPr marL="0" indent="0">
              <a:buNone/>
            </a:pPr>
            <a:r>
              <a:rPr lang="en-US" sz="2000" i="1" dirty="0"/>
              <a:t>Third critical question: People have always traversed contexts and succeeded in reusing knowledge! Why should we worry about transfer?</a:t>
            </a:r>
          </a:p>
          <a:p>
            <a:pPr>
              <a:buFont typeface="Wingdings" panose="05000000000000000000" pitchFamily="2" charset="2"/>
              <a:buChar char="§"/>
            </a:pPr>
            <a:r>
              <a:rPr lang="en-US" sz="2000" dirty="0"/>
              <a:t>Transformation of badminton skills to tennis</a:t>
            </a:r>
          </a:p>
          <a:p>
            <a:pPr>
              <a:buFont typeface="Wingdings" panose="05000000000000000000" pitchFamily="2" charset="2"/>
              <a:buChar char="§"/>
            </a:pPr>
            <a:r>
              <a:rPr lang="en-US" sz="2000" dirty="0"/>
              <a:t>Primary school learners in supermarkets</a:t>
            </a:r>
          </a:p>
          <a:p>
            <a:pPr>
              <a:buFont typeface="Wingdings" panose="05000000000000000000" pitchFamily="2" charset="2"/>
              <a:buChar char="§"/>
            </a:pPr>
            <a:r>
              <a:rPr lang="en-US" sz="2000" dirty="0"/>
              <a:t>Graduates getting employment</a:t>
            </a:r>
          </a:p>
          <a:p>
            <a:pPr>
              <a:buFont typeface="Wingdings" panose="05000000000000000000" pitchFamily="2" charset="2"/>
              <a:buChar char="§"/>
            </a:pPr>
            <a:endParaRPr lang="da-DK" sz="2000" dirty="0"/>
          </a:p>
        </p:txBody>
      </p:sp>
      <p:sp>
        <p:nvSpPr>
          <p:cNvPr id="4" name="Pladsholder til dato 3">
            <a:extLst>
              <a:ext uri="{FF2B5EF4-FFF2-40B4-BE49-F238E27FC236}">
                <a16:creationId xmlns:a16="http://schemas.microsoft.com/office/drawing/2014/main" id="{972A7F45-1DB2-421C-B0BE-62E7E510839D}"/>
              </a:ext>
            </a:extLst>
          </p:cNvPr>
          <p:cNvSpPr>
            <a:spLocks noGrp="1"/>
          </p:cNvSpPr>
          <p:nvPr>
            <p:ph type="dt" sz="half" idx="20"/>
          </p:nvPr>
        </p:nvSpPr>
        <p:spPr/>
        <p:txBody>
          <a:bodyPr/>
          <a:lstStyle/>
          <a:p>
            <a:fld id="{5597CB3B-E4F3-44C5-86F1-B5DB84C378D7}" type="datetime1">
              <a:rPr lang="en-GB" smtClean="0"/>
              <a:t>21/05/2021</a:t>
            </a:fld>
            <a:endParaRPr lang="en-GB" dirty="0"/>
          </a:p>
        </p:txBody>
      </p:sp>
      <p:sp>
        <p:nvSpPr>
          <p:cNvPr id="5" name="Pladsholder til slidenummer 4">
            <a:extLst>
              <a:ext uri="{FF2B5EF4-FFF2-40B4-BE49-F238E27FC236}">
                <a16:creationId xmlns:a16="http://schemas.microsoft.com/office/drawing/2014/main" id="{7CBBFE9C-77EF-4D22-99E1-8F30B8EEC8F1}"/>
              </a:ext>
            </a:extLst>
          </p:cNvPr>
          <p:cNvSpPr>
            <a:spLocks noGrp="1"/>
          </p:cNvSpPr>
          <p:nvPr>
            <p:ph type="sldNum" sz="quarter" idx="22"/>
          </p:nvPr>
        </p:nvSpPr>
        <p:spPr/>
        <p:txBody>
          <a:bodyPr/>
          <a:lstStyle/>
          <a:p>
            <a:fld id="{45D37B1E-C366-494F-A587-962AD9AABC83}" type="slidenum">
              <a:rPr lang="en-GB" smtClean="0"/>
              <a:pPr/>
              <a:t>9</a:t>
            </a:fld>
            <a:endParaRPr lang="en-GB" dirty="0"/>
          </a:p>
        </p:txBody>
      </p:sp>
      <p:sp>
        <p:nvSpPr>
          <p:cNvPr id="6" name="Tekstfelt 5">
            <a:extLst>
              <a:ext uri="{FF2B5EF4-FFF2-40B4-BE49-F238E27FC236}">
                <a16:creationId xmlns:a16="http://schemas.microsoft.com/office/drawing/2014/main" id="{078F0043-A81E-4674-893D-758F2D54F5E2}"/>
              </a:ext>
            </a:extLst>
          </p:cNvPr>
          <p:cNvSpPr txBox="1"/>
          <p:nvPr/>
        </p:nvSpPr>
        <p:spPr>
          <a:xfrm>
            <a:off x="8046720" y="274320"/>
            <a:ext cx="3351880" cy="246221"/>
          </a:xfrm>
          <a:prstGeom prst="rect">
            <a:avLst/>
          </a:prstGeom>
          <a:noFill/>
          <a:ln>
            <a:solidFill>
              <a:srgbClr val="000000"/>
            </a:solidFill>
          </a:ln>
        </p:spPr>
        <p:txBody>
          <a:bodyPr wrap="none" lIns="0" tIns="0" rIns="0" bIns="0" rtlCol="0">
            <a:spAutoFit/>
          </a:bodyPr>
          <a:lstStyle/>
          <a:p>
            <a:r>
              <a:rPr lang="da-DK" sz="1600" dirty="0"/>
              <a:t>The basic </a:t>
            </a:r>
            <a:r>
              <a:rPr lang="da-DK" sz="1600" dirty="0" err="1"/>
              <a:t>question</a:t>
            </a:r>
            <a:r>
              <a:rPr lang="da-DK" sz="1600" dirty="0"/>
              <a:t> – </a:t>
            </a:r>
            <a:r>
              <a:rPr lang="da-DK" sz="1600" b="1" dirty="0" err="1"/>
              <a:t>why</a:t>
            </a:r>
            <a:r>
              <a:rPr lang="da-DK" sz="1600" dirty="0"/>
              <a:t> and </a:t>
            </a:r>
            <a:r>
              <a:rPr lang="da-DK" sz="1600" dirty="0" err="1"/>
              <a:t>what</a:t>
            </a:r>
            <a:r>
              <a:rPr lang="da-DK" sz="1600" dirty="0"/>
              <a:t>?</a:t>
            </a:r>
          </a:p>
        </p:txBody>
      </p:sp>
      <p:grpSp>
        <p:nvGrpSpPr>
          <p:cNvPr id="23" name="Gruppe 22">
            <a:extLst>
              <a:ext uri="{FF2B5EF4-FFF2-40B4-BE49-F238E27FC236}">
                <a16:creationId xmlns:a16="http://schemas.microsoft.com/office/drawing/2014/main" id="{3C82D0BF-2C61-4671-9D3C-38F1BE8B4BD8}"/>
              </a:ext>
            </a:extLst>
          </p:cNvPr>
          <p:cNvGrpSpPr/>
          <p:nvPr/>
        </p:nvGrpSpPr>
        <p:grpSpPr>
          <a:xfrm>
            <a:off x="6367934" y="3918601"/>
            <a:ext cx="2899297" cy="2174789"/>
            <a:chOff x="4028305" y="2730840"/>
            <a:chExt cx="4357382" cy="3719387"/>
          </a:xfrm>
        </p:grpSpPr>
        <p:sp>
          <p:nvSpPr>
            <p:cNvPr id="24" name="Eksplosion 2 4">
              <a:extLst>
                <a:ext uri="{FF2B5EF4-FFF2-40B4-BE49-F238E27FC236}">
                  <a16:creationId xmlns:a16="http://schemas.microsoft.com/office/drawing/2014/main" id="{63576E50-5F8B-4473-B114-FF8466247FCE}"/>
                </a:ext>
              </a:extLst>
            </p:cNvPr>
            <p:cNvSpPr/>
            <p:nvPr/>
          </p:nvSpPr>
          <p:spPr>
            <a:xfrm>
              <a:off x="4028305" y="3954162"/>
              <a:ext cx="3385752" cy="2496065"/>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5" name="Ellipse 24">
              <a:extLst>
                <a:ext uri="{FF2B5EF4-FFF2-40B4-BE49-F238E27FC236}">
                  <a16:creationId xmlns:a16="http://schemas.microsoft.com/office/drawing/2014/main" id="{54EA60A0-67EC-40F0-B79F-8F23945A0B4D}"/>
                </a:ext>
              </a:extLst>
            </p:cNvPr>
            <p:cNvSpPr/>
            <p:nvPr/>
          </p:nvSpPr>
          <p:spPr>
            <a:xfrm>
              <a:off x="5214551" y="2730840"/>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6" name="Afrundet rektangel 6">
              <a:extLst>
                <a:ext uri="{FF2B5EF4-FFF2-40B4-BE49-F238E27FC236}">
                  <a16:creationId xmlns:a16="http://schemas.microsoft.com/office/drawing/2014/main" id="{E70B320E-838E-43DC-8C8C-4DB6D355771A}"/>
                </a:ext>
              </a:extLst>
            </p:cNvPr>
            <p:cNvSpPr/>
            <p:nvPr/>
          </p:nvSpPr>
          <p:spPr>
            <a:xfrm>
              <a:off x="5231024" y="4810932"/>
              <a:ext cx="864973" cy="840260"/>
            </a:xfrm>
            <a:prstGeom prst="roundRect">
              <a:avLst/>
            </a:prstGeom>
            <a:solidFill>
              <a:srgbClr val="4F81BD"/>
            </a:solidFill>
            <a:ln w="25400" cap="flat" cmpd="sng" algn="ctr">
              <a:solidFill>
                <a:srgbClr val="4F81BD">
                  <a:shade val="50000"/>
                </a:srgbClr>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7" name="Nedadgående pil 7">
              <a:extLst>
                <a:ext uri="{FF2B5EF4-FFF2-40B4-BE49-F238E27FC236}">
                  <a16:creationId xmlns:a16="http://schemas.microsoft.com/office/drawing/2014/main" id="{C41E0699-2C87-407E-90D9-9D76BA6EC169}"/>
                </a:ext>
              </a:extLst>
            </p:cNvPr>
            <p:cNvSpPr/>
            <p:nvPr/>
          </p:nvSpPr>
          <p:spPr>
            <a:xfrm>
              <a:off x="5663510" y="3682313"/>
              <a:ext cx="45719" cy="444843"/>
            </a:xfrm>
            <a:prstGeom prst="downArrow">
              <a:avLst/>
            </a:prstGeom>
            <a:solidFill>
              <a:srgbClr val="4F81BD"/>
            </a:solidFill>
            <a:ln w="762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28" name="Tekstboks 8">
              <a:extLst>
                <a:ext uri="{FF2B5EF4-FFF2-40B4-BE49-F238E27FC236}">
                  <a16:creationId xmlns:a16="http://schemas.microsoft.com/office/drawing/2014/main" id="{FC6A9C7D-48C3-4040-AD9A-0F52627EDEF1}"/>
                </a:ext>
              </a:extLst>
            </p:cNvPr>
            <p:cNvSpPr txBox="1"/>
            <p:nvPr/>
          </p:nvSpPr>
          <p:spPr>
            <a:xfrm>
              <a:off x="6095997" y="2978658"/>
              <a:ext cx="2185214" cy="369332"/>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err="1">
                  <a:ln>
                    <a:noFill/>
                  </a:ln>
                  <a:solidFill>
                    <a:srgbClr val="000000"/>
                  </a:solidFill>
                  <a:effectLst/>
                  <a:uLnTx/>
                  <a:uFillTx/>
                  <a:latin typeface="Gill Sans"/>
                  <a:sym typeface="Gill Sans"/>
                </a:rPr>
                <a:t>Piece</a:t>
              </a:r>
              <a:r>
                <a:rPr kumimoji="0" lang="da-DK" sz="1800" b="0" i="0" u="none" strike="noStrike" kern="0" cap="none" spc="0" normalizeH="0" baseline="0" noProof="0" dirty="0">
                  <a:ln>
                    <a:noFill/>
                  </a:ln>
                  <a:solidFill>
                    <a:srgbClr val="000000"/>
                  </a:solidFill>
                  <a:effectLst/>
                  <a:uLnTx/>
                  <a:uFillTx/>
                  <a:latin typeface="Gill Sans"/>
                  <a:sym typeface="Gill Sans"/>
                </a:rPr>
                <a:t> of </a:t>
              </a:r>
              <a:r>
                <a:rPr kumimoji="0" lang="da-DK" sz="1800" b="0" i="0" u="none" strike="noStrike" kern="0" cap="none" spc="0" normalizeH="0" baseline="0" noProof="0" dirty="0" err="1">
                  <a:ln>
                    <a:noFill/>
                  </a:ln>
                  <a:solidFill>
                    <a:srgbClr val="000000"/>
                  </a:solidFill>
                  <a:effectLst/>
                  <a:uLnTx/>
                  <a:uFillTx/>
                  <a:latin typeface="Gill Sans"/>
                  <a:sym typeface="Gill Sans"/>
                </a:rPr>
                <a:t>knowledge</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sp>
          <p:nvSpPr>
            <p:cNvPr id="29" name="Tekstboks 9">
              <a:extLst>
                <a:ext uri="{FF2B5EF4-FFF2-40B4-BE49-F238E27FC236}">
                  <a16:creationId xmlns:a16="http://schemas.microsoft.com/office/drawing/2014/main" id="{A97966C0-26D7-4416-92A9-537465D48C70}"/>
                </a:ext>
              </a:extLst>
            </p:cNvPr>
            <p:cNvSpPr txBox="1"/>
            <p:nvPr/>
          </p:nvSpPr>
          <p:spPr>
            <a:xfrm>
              <a:off x="7059683" y="4878240"/>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grpSp>
      <p:grpSp>
        <p:nvGrpSpPr>
          <p:cNvPr id="30" name="Gruppe 29">
            <a:extLst>
              <a:ext uri="{FF2B5EF4-FFF2-40B4-BE49-F238E27FC236}">
                <a16:creationId xmlns:a16="http://schemas.microsoft.com/office/drawing/2014/main" id="{54AF7010-9FA4-40BD-B043-21ABB1D6DA2A}"/>
              </a:ext>
            </a:extLst>
          </p:cNvPr>
          <p:cNvGrpSpPr/>
          <p:nvPr/>
        </p:nvGrpSpPr>
        <p:grpSpPr>
          <a:xfrm>
            <a:off x="1833019" y="4011645"/>
            <a:ext cx="3367465" cy="2257963"/>
            <a:chOff x="4028305" y="2730840"/>
            <a:chExt cx="4357382" cy="3719387"/>
          </a:xfrm>
        </p:grpSpPr>
        <p:sp>
          <p:nvSpPr>
            <p:cNvPr id="31" name="Eksplosion 2 11">
              <a:extLst>
                <a:ext uri="{FF2B5EF4-FFF2-40B4-BE49-F238E27FC236}">
                  <a16:creationId xmlns:a16="http://schemas.microsoft.com/office/drawing/2014/main" id="{ABB1BA19-5843-4263-B5F2-78E053DD38EA}"/>
                </a:ext>
              </a:extLst>
            </p:cNvPr>
            <p:cNvSpPr/>
            <p:nvPr/>
          </p:nvSpPr>
          <p:spPr>
            <a:xfrm>
              <a:off x="4028305" y="3954162"/>
              <a:ext cx="3385752" cy="2496065"/>
            </a:xfrm>
            <a:prstGeom prst="irregularSeal2">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32" name="Ellipse 31">
              <a:extLst>
                <a:ext uri="{FF2B5EF4-FFF2-40B4-BE49-F238E27FC236}">
                  <a16:creationId xmlns:a16="http://schemas.microsoft.com/office/drawing/2014/main" id="{F397C8AB-A6FD-4FCD-99B2-9BE627723B10}"/>
                </a:ext>
              </a:extLst>
            </p:cNvPr>
            <p:cNvSpPr/>
            <p:nvPr/>
          </p:nvSpPr>
          <p:spPr>
            <a:xfrm>
              <a:off x="5214551" y="2730840"/>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33" name="Ellipse 32">
              <a:extLst>
                <a:ext uri="{FF2B5EF4-FFF2-40B4-BE49-F238E27FC236}">
                  <a16:creationId xmlns:a16="http://schemas.microsoft.com/office/drawing/2014/main" id="{ECBB2A4A-AE90-460E-AA74-F7C5A5659B31}"/>
                </a:ext>
              </a:extLst>
            </p:cNvPr>
            <p:cNvSpPr/>
            <p:nvPr/>
          </p:nvSpPr>
          <p:spPr>
            <a:xfrm>
              <a:off x="5231024" y="4810932"/>
              <a:ext cx="864973" cy="84026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34" name="Nedadgående pil 14">
              <a:extLst>
                <a:ext uri="{FF2B5EF4-FFF2-40B4-BE49-F238E27FC236}">
                  <a16:creationId xmlns:a16="http://schemas.microsoft.com/office/drawing/2014/main" id="{350DD55C-54A2-4A85-AB22-F739D17F1DE8}"/>
                </a:ext>
              </a:extLst>
            </p:cNvPr>
            <p:cNvSpPr/>
            <p:nvPr/>
          </p:nvSpPr>
          <p:spPr>
            <a:xfrm>
              <a:off x="5663510" y="3682313"/>
              <a:ext cx="45719" cy="444843"/>
            </a:xfrm>
            <a:prstGeom prst="downArrow">
              <a:avLst/>
            </a:prstGeom>
            <a:solidFill>
              <a:srgbClr val="4F81BD"/>
            </a:solidFill>
            <a:ln w="762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
          <p:nvSpPr>
            <p:cNvPr id="35" name="Tekstboks 15">
              <a:extLst>
                <a:ext uri="{FF2B5EF4-FFF2-40B4-BE49-F238E27FC236}">
                  <a16:creationId xmlns:a16="http://schemas.microsoft.com/office/drawing/2014/main" id="{192AEB8E-A943-41F3-9416-0E9330D23B55}"/>
                </a:ext>
              </a:extLst>
            </p:cNvPr>
            <p:cNvSpPr txBox="1"/>
            <p:nvPr/>
          </p:nvSpPr>
          <p:spPr>
            <a:xfrm>
              <a:off x="6095997" y="2978658"/>
              <a:ext cx="2185214" cy="369332"/>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err="1">
                  <a:ln>
                    <a:noFill/>
                  </a:ln>
                  <a:solidFill>
                    <a:srgbClr val="000000"/>
                  </a:solidFill>
                  <a:effectLst/>
                  <a:uLnTx/>
                  <a:uFillTx/>
                  <a:latin typeface="Gill Sans"/>
                  <a:sym typeface="Gill Sans"/>
                </a:rPr>
                <a:t>Piece</a:t>
              </a:r>
              <a:r>
                <a:rPr kumimoji="0" lang="da-DK" sz="1800" b="0" i="0" u="none" strike="noStrike" kern="0" cap="none" spc="0" normalizeH="0" baseline="0" noProof="0" dirty="0">
                  <a:ln>
                    <a:noFill/>
                  </a:ln>
                  <a:solidFill>
                    <a:srgbClr val="000000"/>
                  </a:solidFill>
                  <a:effectLst/>
                  <a:uLnTx/>
                  <a:uFillTx/>
                  <a:latin typeface="Gill Sans"/>
                  <a:sym typeface="Gill Sans"/>
                </a:rPr>
                <a:t> of </a:t>
              </a:r>
              <a:r>
                <a:rPr kumimoji="0" lang="da-DK" sz="1800" b="0" i="0" u="none" strike="noStrike" kern="0" cap="none" spc="0" normalizeH="0" baseline="0" noProof="0" dirty="0" err="1">
                  <a:ln>
                    <a:noFill/>
                  </a:ln>
                  <a:solidFill>
                    <a:srgbClr val="000000"/>
                  </a:solidFill>
                  <a:effectLst/>
                  <a:uLnTx/>
                  <a:uFillTx/>
                  <a:latin typeface="Gill Sans"/>
                  <a:sym typeface="Gill Sans"/>
                </a:rPr>
                <a:t>knowledge</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sp>
          <p:nvSpPr>
            <p:cNvPr id="36" name="Tekstboks 16">
              <a:extLst>
                <a:ext uri="{FF2B5EF4-FFF2-40B4-BE49-F238E27FC236}">
                  <a16:creationId xmlns:a16="http://schemas.microsoft.com/office/drawing/2014/main" id="{0E8DD8F3-4FA2-41F0-850C-92FFDDA47044}"/>
                </a:ext>
              </a:extLst>
            </p:cNvPr>
            <p:cNvSpPr txBox="1"/>
            <p:nvPr/>
          </p:nvSpPr>
          <p:spPr>
            <a:xfrm>
              <a:off x="7059683" y="4878240"/>
              <a:ext cx="1326004"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Knowledge</a:t>
              </a:r>
            </a:p>
            <a:p>
              <a:pPr marL="0" marR="0" lvl="0" indent="0" defTabSz="914400" eaLnBrk="1" fontAlgn="base" latinLnBrk="0" hangingPunct="1">
                <a:lnSpc>
                  <a:spcPct val="100000"/>
                </a:lnSpc>
                <a:spcBef>
                  <a:spcPct val="0"/>
                </a:spcBef>
                <a:spcAft>
                  <a:spcPct val="0"/>
                </a:spcAft>
                <a:buClrTx/>
                <a:buSzTx/>
                <a:buFontTx/>
                <a:buNone/>
                <a:tabLst/>
                <a:defRPr/>
              </a:pPr>
              <a:r>
                <a:rPr kumimoji="0" lang="da-DK" sz="1800" b="0" i="0" u="none" strike="noStrike" kern="0" cap="none" spc="0" normalizeH="0" baseline="0" noProof="0" dirty="0">
                  <a:ln>
                    <a:noFill/>
                  </a:ln>
                  <a:solidFill>
                    <a:srgbClr val="000000"/>
                  </a:solidFill>
                  <a:effectLst/>
                  <a:uLnTx/>
                  <a:uFillTx/>
                  <a:latin typeface="Gill Sans"/>
                  <a:sym typeface="Gill Sans"/>
                </a:rPr>
                <a:t>in </a:t>
              </a:r>
              <a:r>
                <a:rPr kumimoji="0" lang="da-DK" sz="1800" b="0" i="0" u="none" strike="noStrike" kern="0" cap="none" spc="0" normalizeH="0" baseline="0" noProof="0" dirty="0" err="1">
                  <a:ln>
                    <a:noFill/>
                  </a:ln>
                  <a:solidFill>
                    <a:srgbClr val="000000"/>
                  </a:solidFill>
                  <a:effectLst/>
                  <a:uLnTx/>
                  <a:uFillTx/>
                  <a:latin typeface="Gill Sans"/>
                  <a:sym typeface="Gill Sans"/>
                </a:rPr>
                <a:t>context</a:t>
              </a:r>
              <a:endParaRPr kumimoji="0" lang="da-DK" sz="1800" b="0" i="0" u="none" strike="noStrike" kern="0" cap="none" spc="0" normalizeH="0" baseline="0" noProof="0" dirty="0">
                <a:ln>
                  <a:noFill/>
                </a:ln>
                <a:solidFill>
                  <a:srgbClr val="000000"/>
                </a:solidFill>
                <a:effectLst/>
                <a:uLnTx/>
                <a:uFillTx/>
                <a:latin typeface="Gill Sans"/>
                <a:sym typeface="Gill Sans"/>
              </a:endParaRPr>
            </a:p>
          </p:txBody>
        </p:sp>
      </p:grpSp>
      <p:sp>
        <p:nvSpPr>
          <p:cNvPr id="37" name="Tekstboks 17">
            <a:extLst>
              <a:ext uri="{FF2B5EF4-FFF2-40B4-BE49-F238E27FC236}">
                <a16:creationId xmlns:a16="http://schemas.microsoft.com/office/drawing/2014/main" id="{53411E85-6645-471A-B830-9D7E300D074B}"/>
              </a:ext>
            </a:extLst>
          </p:cNvPr>
          <p:cNvSpPr txBox="1"/>
          <p:nvPr/>
        </p:nvSpPr>
        <p:spPr>
          <a:xfrm>
            <a:off x="2347669" y="3622498"/>
            <a:ext cx="1120820" cy="369332"/>
          </a:xfrm>
          <a:prstGeom prst="rect">
            <a:avLst/>
          </a:prstGeom>
          <a:noFill/>
        </p:spPr>
        <p:txBody>
          <a:bodyPr wrap="none" rtlCol="0">
            <a:spAutoFit/>
          </a:bodyPr>
          <a:lstStyle/>
          <a:p>
            <a:pPr fontAlgn="base">
              <a:spcBef>
                <a:spcPct val="0"/>
              </a:spcBef>
              <a:spcAft>
                <a:spcPct val="0"/>
              </a:spcAft>
            </a:pPr>
            <a:r>
              <a:rPr lang="da-DK" dirty="0">
                <a:solidFill>
                  <a:srgbClr val="000000"/>
                </a:solidFill>
                <a:latin typeface="Gill Sans"/>
                <a:sym typeface="Gill Sans"/>
              </a:rPr>
              <a:t>If not </a:t>
            </a:r>
            <a:r>
              <a:rPr lang="da-DK" dirty="0" err="1">
                <a:solidFill>
                  <a:srgbClr val="000000"/>
                </a:solidFill>
                <a:latin typeface="Gill Sans"/>
                <a:sym typeface="Gill Sans"/>
              </a:rPr>
              <a:t>this</a:t>
            </a:r>
            <a:endParaRPr lang="da-DK" dirty="0">
              <a:solidFill>
                <a:srgbClr val="000000"/>
              </a:solidFill>
              <a:latin typeface="Gill Sans"/>
              <a:sym typeface="Gill Sans"/>
            </a:endParaRPr>
          </a:p>
        </p:txBody>
      </p:sp>
      <p:sp>
        <p:nvSpPr>
          <p:cNvPr id="38" name="Tekstboks 18">
            <a:extLst>
              <a:ext uri="{FF2B5EF4-FFF2-40B4-BE49-F238E27FC236}">
                <a16:creationId xmlns:a16="http://schemas.microsoft.com/office/drawing/2014/main" id="{0E505F8D-3D21-416F-AADD-6AB68A544396}"/>
              </a:ext>
            </a:extLst>
          </p:cNvPr>
          <p:cNvSpPr txBox="1"/>
          <p:nvPr/>
        </p:nvSpPr>
        <p:spPr>
          <a:xfrm>
            <a:off x="7264120" y="3547439"/>
            <a:ext cx="1492716" cy="369332"/>
          </a:xfrm>
          <a:prstGeom prst="rect">
            <a:avLst/>
          </a:prstGeom>
          <a:noFill/>
        </p:spPr>
        <p:txBody>
          <a:bodyPr wrap="none" rtlCol="0">
            <a:spAutoFit/>
          </a:bodyPr>
          <a:lstStyle/>
          <a:p>
            <a:pPr fontAlgn="base">
              <a:spcBef>
                <a:spcPct val="0"/>
              </a:spcBef>
              <a:spcAft>
                <a:spcPct val="0"/>
              </a:spcAft>
            </a:pPr>
            <a:r>
              <a:rPr lang="da-DK" dirty="0" err="1">
                <a:solidFill>
                  <a:srgbClr val="000000"/>
                </a:solidFill>
                <a:latin typeface="Gill Sans"/>
                <a:sym typeface="Gill Sans"/>
              </a:rPr>
              <a:t>Then</a:t>
            </a:r>
            <a:r>
              <a:rPr lang="da-DK" dirty="0">
                <a:solidFill>
                  <a:srgbClr val="000000"/>
                </a:solidFill>
                <a:latin typeface="Gill Sans"/>
                <a:sym typeface="Gill Sans"/>
              </a:rPr>
              <a:t> </a:t>
            </a:r>
            <a:r>
              <a:rPr lang="da-DK" dirty="0" err="1">
                <a:solidFill>
                  <a:srgbClr val="000000"/>
                </a:solidFill>
                <a:latin typeface="Gill Sans"/>
                <a:sym typeface="Gill Sans"/>
              </a:rPr>
              <a:t>this</a:t>
            </a:r>
            <a:r>
              <a:rPr lang="da-DK" dirty="0">
                <a:solidFill>
                  <a:srgbClr val="000000"/>
                </a:solidFill>
                <a:latin typeface="Gill Sans"/>
                <a:sym typeface="Gill Sans"/>
              </a:rPr>
              <a:t>…?</a:t>
            </a:r>
          </a:p>
        </p:txBody>
      </p:sp>
      <p:sp>
        <p:nvSpPr>
          <p:cNvPr id="39" name="Tekstfelt 38">
            <a:extLst>
              <a:ext uri="{FF2B5EF4-FFF2-40B4-BE49-F238E27FC236}">
                <a16:creationId xmlns:a16="http://schemas.microsoft.com/office/drawing/2014/main" id="{041080B6-BCAA-40DB-9A45-4208ABEE17DA}"/>
              </a:ext>
            </a:extLst>
          </p:cNvPr>
          <p:cNvSpPr txBox="1"/>
          <p:nvPr/>
        </p:nvSpPr>
        <p:spPr>
          <a:xfrm>
            <a:off x="591512" y="6481126"/>
            <a:ext cx="11552843" cy="307777"/>
          </a:xfrm>
          <a:prstGeom prst="rect">
            <a:avLst/>
          </a:prstGeom>
          <a:noFill/>
        </p:spPr>
        <p:txBody>
          <a:bodyPr wrap="none" lIns="0" tIns="0" rIns="0" bIns="0" rtlCol="0">
            <a:spAutoFit/>
          </a:bodyPr>
          <a:lstStyle/>
          <a:p>
            <a:r>
              <a:rPr lang="da-DK" sz="2000" i="1" dirty="0"/>
              <a:t>(</a:t>
            </a:r>
            <a:r>
              <a:rPr lang="da-DK" sz="2000" i="1" dirty="0" err="1"/>
              <a:t>Reiteration</a:t>
            </a:r>
            <a:r>
              <a:rPr lang="da-DK" sz="2000" i="1" dirty="0"/>
              <a:t> of </a:t>
            </a:r>
            <a:r>
              <a:rPr lang="da-DK" sz="2000" i="1" dirty="0" err="1"/>
              <a:t>second</a:t>
            </a:r>
            <a:r>
              <a:rPr lang="da-DK" sz="2000" i="1" dirty="0"/>
              <a:t> </a:t>
            </a:r>
            <a:r>
              <a:rPr lang="da-DK" sz="2000" i="1" dirty="0" err="1"/>
              <a:t>critical</a:t>
            </a:r>
            <a:r>
              <a:rPr lang="da-DK" sz="2000" i="1" dirty="0"/>
              <a:t> </a:t>
            </a:r>
            <a:r>
              <a:rPr lang="da-DK" sz="2000" i="1" dirty="0" err="1"/>
              <a:t>question</a:t>
            </a:r>
            <a:r>
              <a:rPr lang="da-DK" sz="2000" i="1" dirty="0"/>
              <a:t>: </a:t>
            </a:r>
            <a:r>
              <a:rPr lang="da-DK" sz="2000" i="1" dirty="0" err="1"/>
              <a:t>why</a:t>
            </a:r>
            <a:r>
              <a:rPr lang="da-DK" sz="2000" i="1" dirty="0"/>
              <a:t> not </a:t>
            </a:r>
            <a:r>
              <a:rPr lang="da-DK" sz="2000" i="1" dirty="0" err="1"/>
              <a:t>concentrate</a:t>
            </a:r>
            <a:r>
              <a:rPr lang="da-DK" sz="2000" i="1" dirty="0"/>
              <a:t> on </a:t>
            </a:r>
            <a:r>
              <a:rPr lang="da-DK" sz="2000" i="1" dirty="0" err="1"/>
              <a:t>teaching</a:t>
            </a:r>
            <a:r>
              <a:rPr lang="da-DK" sz="2000" i="1" dirty="0"/>
              <a:t> students </a:t>
            </a:r>
            <a:r>
              <a:rPr lang="da-DK" sz="2000" i="1" dirty="0" err="1"/>
              <a:t>useful</a:t>
            </a:r>
            <a:r>
              <a:rPr lang="da-DK" sz="2000" i="1" dirty="0"/>
              <a:t> </a:t>
            </a:r>
            <a:r>
              <a:rPr lang="da-DK" sz="2000" i="1" dirty="0" err="1"/>
              <a:t>knowledge</a:t>
            </a:r>
            <a:r>
              <a:rPr lang="da-DK" sz="2000" i="1" dirty="0"/>
              <a:t>?)</a:t>
            </a:r>
            <a:r>
              <a:rPr lang="da-DK" sz="1600" dirty="0"/>
              <a:t> </a:t>
            </a:r>
          </a:p>
        </p:txBody>
      </p:sp>
      <p:sp>
        <p:nvSpPr>
          <p:cNvPr id="40" name="Ellipse 39">
            <a:extLst>
              <a:ext uri="{FF2B5EF4-FFF2-40B4-BE49-F238E27FC236}">
                <a16:creationId xmlns:a16="http://schemas.microsoft.com/office/drawing/2014/main" id="{0D61A15B-B6E6-47E3-929F-82CF8780B4C6}"/>
              </a:ext>
            </a:extLst>
          </p:cNvPr>
          <p:cNvSpPr/>
          <p:nvPr/>
        </p:nvSpPr>
        <p:spPr>
          <a:xfrm>
            <a:off x="11372400" y="5892836"/>
            <a:ext cx="575532" cy="49131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4200" b="0" i="0" u="none" strike="noStrike" kern="0" cap="none" spc="0" normalizeH="0" baseline="0" noProof="0">
              <a:ln>
                <a:noFill/>
              </a:ln>
              <a:solidFill>
                <a:prstClr val="white"/>
              </a:solidFill>
              <a:effectLst/>
              <a:uLnTx/>
              <a:uFillTx/>
              <a:latin typeface="Arial"/>
              <a:ea typeface="+mn-ea"/>
              <a:cs typeface="+mn-cs"/>
              <a:sym typeface="Gill Sans"/>
            </a:endParaRPr>
          </a:p>
        </p:txBody>
      </p:sp>
    </p:spTree>
    <p:extLst>
      <p:ext uri="{BB962C8B-B14F-4D97-AF65-F5344CB8AC3E}">
        <p14:creationId xmlns:p14="http://schemas.microsoft.com/office/powerpoint/2010/main" val="16716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Lst>
  </p:timing>
</p:sld>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05BEAF5D872DA499823F797437E7341" ma:contentTypeVersion="13" ma:contentTypeDescription="Opret et nyt dokument." ma:contentTypeScope="" ma:versionID="df2543323c61f4021bb5e3480e2de493">
  <xsd:schema xmlns:xsd="http://www.w3.org/2001/XMLSchema" xmlns:xs="http://www.w3.org/2001/XMLSchema" xmlns:p="http://schemas.microsoft.com/office/2006/metadata/properties" xmlns:ns3="c6cdbaf4-18b0-44f6-b873-cf97097531c9" xmlns:ns4="c6bc709f-863b-49b4-8d11-9df04d7d8c8d" targetNamespace="http://schemas.microsoft.com/office/2006/metadata/properties" ma:root="true" ma:fieldsID="43ae8674d7102e8a09830394f53050cc" ns3:_="" ns4:_="">
    <xsd:import namespace="c6cdbaf4-18b0-44f6-b873-cf97097531c9"/>
    <xsd:import namespace="c6bc709f-863b-49b4-8d11-9df04d7d8c8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cdbaf4-18b0-44f6-b873-cf9709753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bc709f-863b-49b4-8d11-9df04d7d8c8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emplafyTemplateConfiguration><![CDATA[{"elementsMetadata":[],"transformationConfigurations":[{"language":"{{DocumentLanguage}}","disableUpdates":false,"type":"proofingLanguage"}],"templateName":"SDU widescreen 16:9 - uden enhedsnavn, dato og links","templateDescription":"SDU widescreen 16:9 - uden enhedsnavn, dato og links","enableDocumentContentUpdater":true,"version":"1.3"}]]></Templafy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FormConfiguration><![CDATA[{"formFields":[],"formDataEntries":[]}]]></TemplafyFormConfiguration>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6921329540560416","enableDocumentContentUpdater":true,"version":"1.3"}]]></TemplafySlideTemplateConfiguration>
</file>

<file path=customXml/itemProps1.xml><?xml version="1.0" encoding="utf-8"?>
<ds:datastoreItem xmlns:ds="http://schemas.openxmlformats.org/officeDocument/2006/customXml" ds:itemID="{F3BF9683-BF58-42E7-84DD-14C524DB005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6F3F3D3-7C1B-457E-8B32-8E6738441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cdbaf4-18b0-44f6-b873-cf97097531c9"/>
    <ds:schemaRef ds:uri="c6bc709f-863b-49b4-8d11-9df04d7d8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84C70F-0F64-4774-853F-19FDF7E1F81D}">
  <ds:schemaRefs/>
</ds:datastoreItem>
</file>

<file path=customXml/itemProps4.xml><?xml version="1.0" encoding="utf-8"?>
<ds:datastoreItem xmlns:ds="http://schemas.openxmlformats.org/officeDocument/2006/customXml" ds:itemID="{09007F88-19CC-4904-A960-6870BA3959A7}">
  <ds:schemaRefs>
    <ds:schemaRef ds:uri="http://schemas.microsoft.com/sharepoint/v3/contenttype/forms"/>
  </ds:schemaRefs>
</ds:datastoreItem>
</file>

<file path=customXml/itemProps5.xml><?xml version="1.0" encoding="utf-8"?>
<ds:datastoreItem xmlns:ds="http://schemas.openxmlformats.org/officeDocument/2006/customXml" ds:itemID="{C5CD5A01-6378-494D-B71B-D23DEC9A120C}">
  <ds:schemaRefs/>
</ds:datastoreItem>
</file>

<file path=customXml/itemProps6.xml><?xml version="1.0" encoding="utf-8"?>
<ds:datastoreItem xmlns:ds="http://schemas.openxmlformats.org/officeDocument/2006/customXml" ds:itemID="{43723FED-A2E0-415E-8B28-139637BC092B}">
  <ds:schemaRefs/>
</ds:datastoreItem>
</file>

<file path=customXml/itemProps7.xml><?xml version="1.0" encoding="utf-8"?>
<ds:datastoreItem xmlns:ds="http://schemas.openxmlformats.org/officeDocument/2006/customXml" ds:itemID="{80A386E5-FB57-411F-ACEC-E4C4608EF981}">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4731</Words>
  <Application>Microsoft Office PowerPoint</Application>
  <PresentationFormat>Widescreen</PresentationFormat>
  <Paragraphs>518</Paragraphs>
  <Slides>33</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33</vt:i4>
      </vt:variant>
    </vt:vector>
  </HeadingPairs>
  <TitlesOfParts>
    <vt:vector size="38" baseType="lpstr">
      <vt:lpstr>Arial</vt:lpstr>
      <vt:lpstr>Gill Sans</vt:lpstr>
      <vt:lpstr>Symbol</vt:lpstr>
      <vt:lpstr>Wingdings</vt:lpstr>
      <vt:lpstr>Blank</vt:lpstr>
      <vt:lpstr>Designing for situated knowledge in a world of change  Higher Seminar Series School of Education and Communication Jönköping University  Nina Bonderup Dohn, dr.phil. et PhD Professor of Learning and ICT Department of Design and Communication University of Southern Denmark</vt:lpstr>
      <vt:lpstr>Overview</vt:lpstr>
      <vt:lpstr>Who am I and what do I do?</vt:lpstr>
      <vt:lpstr>How can students learn to put knowledge, developed in one context, to use in other contexts?</vt:lpstr>
      <vt:lpstr>Answer to critical question 2: knowledge is situated…</vt:lpstr>
      <vt:lpstr>Answer to critical question 2: knowledge is situated…</vt:lpstr>
      <vt:lpstr>Answer to critical question 2: knowledge is situated…</vt:lpstr>
      <vt:lpstr>Answer to critical question 2: knowledge is situated…</vt:lpstr>
      <vt:lpstr>Third critical question: why worry?</vt:lpstr>
      <vt:lpstr>Answer to critical question 3: Education for whom and why?</vt:lpstr>
      <vt:lpstr>Answer to critical question 3: Education for whom and why?</vt:lpstr>
      <vt:lpstr>What exactly does the question ask?</vt:lpstr>
      <vt:lpstr>What exactly does the question ask?</vt:lpstr>
      <vt:lpstr>Investigating the question </vt:lpstr>
      <vt:lpstr>Detour: Virtues and vices of Design Based Research </vt:lpstr>
      <vt:lpstr>Detour: Virtues and vices of Design Based Research </vt:lpstr>
      <vt:lpstr>PowerPoint-præsentation</vt:lpstr>
      <vt:lpstr>Comments and questions to claims so far – go go go  </vt:lpstr>
      <vt:lpstr>Some answers to the basic question</vt:lpstr>
      <vt:lpstr>Context-dependency conceptualized</vt:lpstr>
      <vt:lpstr>Context-dependency conceptualized</vt:lpstr>
      <vt:lpstr>Knowledge transformation conceptualized</vt:lpstr>
      <vt:lpstr>Knowledge transformation conceptualized</vt:lpstr>
      <vt:lpstr>Investigating a specific design</vt:lpstr>
      <vt:lpstr>Investigating a specific design: Data</vt:lpstr>
      <vt:lpstr>Investigating a specific design: Results</vt:lpstr>
      <vt:lpstr>Design principles for learning knowledge transformation </vt:lpstr>
      <vt:lpstr>In conclusion</vt:lpstr>
      <vt:lpstr>In conclusion</vt:lpstr>
      <vt:lpstr>Thank you for your attention!  Comments and questions – go go go </vt:lpstr>
      <vt:lpstr>References</vt:lpstr>
      <vt:lpstr>References </vt:lpstr>
      <vt:lpstr>References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2019-01-15T10:32:39Z</dcterms:created>
  <dcterms:modified xsi:type="dcterms:W3CDTF">2021-05-21T10:06:25Z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2019-04-29T11:09:13.8320115Z</vt:lpwstr>
  </property>
  <property fmtid="{D5CDD505-2E9C-101B-9397-08002B2CF9AE}" pid="3" name="TemplafyTenantId">
    <vt:lpwstr>sdu</vt:lpwstr>
  </property>
  <property fmtid="{D5CDD505-2E9C-101B-9397-08002B2CF9AE}" pid="4" name="TemplafyTemplateId">
    <vt:lpwstr>636921197437006162</vt:lpwstr>
  </property>
  <property fmtid="{D5CDD505-2E9C-101B-9397-08002B2CF9AE}" pid="5" name="TemplafyUserProfileId">
    <vt:lpwstr>637032714210131874</vt:lpwstr>
  </property>
  <property fmtid="{D5CDD505-2E9C-101B-9397-08002B2CF9AE}" pid="6" name="TemplafyLanguageCode">
    <vt:lpwstr>en-GB</vt:lpwstr>
  </property>
  <property fmtid="{D5CDD505-2E9C-101B-9397-08002B2CF9AE}" pid="7" name="ContentTypeId">
    <vt:lpwstr>0x010100705BEAF5D872DA499823F797437E7341</vt:lpwstr>
  </property>
</Properties>
</file>